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2"/>
  </p:notesMasterIdLst>
  <p:sldIdLst>
    <p:sldId id="256" r:id="rId2"/>
    <p:sldId id="309" r:id="rId3"/>
    <p:sldId id="310" r:id="rId4"/>
    <p:sldId id="257" r:id="rId5"/>
    <p:sldId id="308" r:id="rId6"/>
    <p:sldId id="258" r:id="rId7"/>
    <p:sldId id="317" r:id="rId8"/>
    <p:sldId id="318" r:id="rId9"/>
    <p:sldId id="319" r:id="rId10"/>
    <p:sldId id="320" r:id="rId11"/>
    <p:sldId id="269" r:id="rId12"/>
    <p:sldId id="259" r:id="rId13"/>
    <p:sldId id="311" r:id="rId14"/>
    <p:sldId id="312" r:id="rId15"/>
    <p:sldId id="313" r:id="rId16"/>
    <p:sldId id="314" r:id="rId17"/>
    <p:sldId id="315" r:id="rId18"/>
    <p:sldId id="316" r:id="rId19"/>
    <p:sldId id="270" r:id="rId20"/>
    <p:sldId id="272" r:id="rId21"/>
    <p:sldId id="271" r:id="rId22"/>
    <p:sldId id="287" r:id="rId23"/>
    <p:sldId id="321" r:id="rId24"/>
    <p:sldId id="322" r:id="rId25"/>
    <p:sldId id="323" r:id="rId26"/>
    <p:sldId id="324" r:id="rId27"/>
    <p:sldId id="325" r:id="rId28"/>
    <p:sldId id="326" r:id="rId29"/>
    <p:sldId id="267" r:id="rId30"/>
    <p:sldId id="273" r:id="rId31"/>
    <p:sldId id="274" r:id="rId32"/>
    <p:sldId id="327" r:id="rId33"/>
    <p:sldId id="275" r:id="rId34"/>
    <p:sldId id="328" r:id="rId35"/>
    <p:sldId id="329" r:id="rId36"/>
    <p:sldId id="330" r:id="rId37"/>
    <p:sldId id="331" r:id="rId38"/>
    <p:sldId id="332" r:id="rId39"/>
    <p:sldId id="367" r:id="rId40"/>
    <p:sldId id="276" r:id="rId41"/>
    <p:sldId id="277" r:id="rId42"/>
    <p:sldId id="266" r:id="rId43"/>
    <p:sldId id="333" r:id="rId44"/>
    <p:sldId id="278" r:id="rId45"/>
    <p:sldId id="279" r:id="rId46"/>
    <p:sldId id="268" r:id="rId47"/>
    <p:sldId id="280" r:id="rId48"/>
    <p:sldId id="282" r:id="rId49"/>
    <p:sldId id="260" r:id="rId50"/>
    <p:sldId id="335" r:id="rId51"/>
    <p:sldId id="285" r:id="rId52"/>
    <p:sldId id="283" r:id="rId53"/>
    <p:sldId id="261" r:id="rId54"/>
    <p:sldId id="288" r:id="rId55"/>
    <p:sldId id="262" r:id="rId56"/>
    <p:sldId id="286" r:id="rId57"/>
    <p:sldId id="336" r:id="rId58"/>
    <p:sldId id="337" r:id="rId59"/>
    <p:sldId id="338" r:id="rId60"/>
    <p:sldId id="339" r:id="rId61"/>
    <p:sldId id="340" r:id="rId62"/>
    <p:sldId id="341" r:id="rId63"/>
    <p:sldId id="284" r:id="rId64"/>
    <p:sldId id="342" r:id="rId65"/>
    <p:sldId id="343" r:id="rId66"/>
    <p:sldId id="344" r:id="rId67"/>
    <p:sldId id="264" r:id="rId68"/>
    <p:sldId id="345" r:id="rId69"/>
    <p:sldId id="265" r:id="rId70"/>
    <p:sldId id="299" r:id="rId71"/>
    <p:sldId id="300" r:id="rId72"/>
    <p:sldId id="346" r:id="rId73"/>
    <p:sldId id="301" r:id="rId74"/>
    <p:sldId id="281" r:id="rId75"/>
    <p:sldId id="263" r:id="rId76"/>
    <p:sldId id="289" r:id="rId77"/>
    <p:sldId id="290" r:id="rId78"/>
    <p:sldId id="291" r:id="rId79"/>
    <p:sldId id="292" r:id="rId80"/>
    <p:sldId id="293" r:id="rId81"/>
    <p:sldId id="294" r:id="rId82"/>
    <p:sldId id="295" r:id="rId83"/>
    <p:sldId id="296" r:id="rId84"/>
    <p:sldId id="298" r:id="rId85"/>
    <p:sldId id="303" r:id="rId86"/>
    <p:sldId id="348" r:id="rId87"/>
    <p:sldId id="349" r:id="rId88"/>
    <p:sldId id="350" r:id="rId89"/>
    <p:sldId id="351" r:id="rId90"/>
    <p:sldId id="352" r:id="rId91"/>
    <p:sldId id="353" r:id="rId92"/>
    <p:sldId id="354" r:id="rId93"/>
    <p:sldId id="355" r:id="rId94"/>
    <p:sldId id="347" r:id="rId95"/>
    <p:sldId id="356" r:id="rId96"/>
    <p:sldId id="357" r:id="rId97"/>
    <p:sldId id="358" r:id="rId98"/>
    <p:sldId id="359" r:id="rId99"/>
    <p:sldId id="360" r:id="rId100"/>
    <p:sldId id="361" r:id="rId101"/>
    <p:sldId id="362" r:id="rId102"/>
    <p:sldId id="363" r:id="rId103"/>
    <p:sldId id="364" r:id="rId104"/>
    <p:sldId id="365" r:id="rId105"/>
    <p:sldId id="302" r:id="rId106"/>
    <p:sldId id="304" r:id="rId107"/>
    <p:sldId id="305" r:id="rId108"/>
    <p:sldId id="306" r:id="rId109"/>
    <p:sldId id="307" r:id="rId110"/>
    <p:sldId id="366" r:id="rId111"/>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07"/>
    <p:restoredTop sz="75000"/>
  </p:normalViewPr>
  <p:slideViewPr>
    <p:cSldViewPr snapToGrid="0" snapToObjects="1">
      <p:cViewPr varScale="1">
        <p:scale>
          <a:sx n="44" d="100"/>
          <a:sy n="44" d="100"/>
        </p:scale>
        <p:origin x="80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notesMaster" Target="notesMasters/notesMaster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presProps" Target="pres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s>
</file>

<file path=ppt/media/image1.png>
</file>

<file path=ppt/media/image10.jpg>
</file>

<file path=ppt/media/image2.tiff>
</file>

<file path=ppt/media/image3.jpg>
</file>

<file path=ppt/media/image4.jpg>
</file>

<file path=ppt/media/image5.jpeg>
</file>

<file path=ppt/media/image6.png>
</file>

<file path=ppt/media/image7.tif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049B74-E35B-3845-9FBA-B74102E296C5}" type="datetimeFigureOut">
              <a:rPr lang="it-IT" smtClean="0"/>
              <a:t>25/03/18</a:t>
            </a:fld>
            <a:endParaRPr lang="it-I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F5EADE-75B8-5C46-851C-DA2F9E886DE7}" type="slidenum">
              <a:rPr lang="it-IT" smtClean="0"/>
              <a:t>‹#›</a:t>
            </a:fld>
            <a:endParaRPr lang="it-IT"/>
          </a:p>
        </p:txBody>
      </p:sp>
    </p:spTree>
    <p:extLst>
      <p:ext uri="{BB962C8B-B14F-4D97-AF65-F5344CB8AC3E}">
        <p14:creationId xmlns:p14="http://schemas.microsoft.com/office/powerpoint/2010/main" val="4130837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a:latin typeface="Corbel" panose="020B0503020204020204" pitchFamily="34" charset="0"/>
              </a:rPr>
              <a:t>To get acquainted with learning principles and how they apply to training</a:t>
            </a:r>
          </a:p>
          <a:p>
            <a:r>
              <a:rPr lang="it-IT">
                <a:latin typeface="Corbel" panose="020B0503020204020204" pitchFamily="34" charset="0"/>
              </a:rPr>
              <a:t>To be able to select and utilise training techniques that can be used to enhance learner engagement and participation</a:t>
            </a:r>
          </a:p>
          <a:p>
            <a:r>
              <a:rPr lang="it-IT">
                <a:latin typeface="Corbel" panose="020B0503020204020204" pitchFamily="34" charset="0"/>
              </a:rPr>
              <a:t>To learn about session, course, and materials design</a:t>
            </a:r>
          </a:p>
          <a:p>
            <a:r>
              <a:rPr lang="it-IT">
                <a:latin typeface="Corbel" panose="020B0503020204020204" pitchFamily="34" charset="0"/>
              </a:rPr>
              <a:t>To learn how to use assessment and feedback in training</a:t>
            </a:r>
          </a:p>
          <a:p>
            <a:endParaRPr lang="it-IT"/>
          </a:p>
        </p:txBody>
      </p:sp>
      <p:sp>
        <p:nvSpPr>
          <p:cNvPr id="4" name="Slide Number Placeholder 3"/>
          <p:cNvSpPr>
            <a:spLocks noGrp="1"/>
          </p:cNvSpPr>
          <p:nvPr>
            <p:ph type="sldNum" sz="quarter" idx="10"/>
          </p:nvPr>
        </p:nvSpPr>
        <p:spPr/>
        <p:txBody>
          <a:bodyPr/>
          <a:lstStyle/>
          <a:p>
            <a:fld id="{82F5EADE-75B8-5C46-851C-DA2F9E886DE7}" type="slidenum">
              <a:rPr lang="it-IT" smtClean="0"/>
              <a:t>2</a:t>
            </a:fld>
            <a:endParaRPr lang="it-IT"/>
          </a:p>
        </p:txBody>
      </p:sp>
    </p:spTree>
    <p:extLst>
      <p:ext uri="{BB962C8B-B14F-4D97-AF65-F5344CB8AC3E}">
        <p14:creationId xmlns:p14="http://schemas.microsoft.com/office/powerpoint/2010/main" val="2924901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a:p>
        </p:txBody>
      </p:sp>
      <p:sp>
        <p:nvSpPr>
          <p:cNvPr id="4" name="Slide Number Placeholder 3"/>
          <p:cNvSpPr>
            <a:spLocks noGrp="1"/>
          </p:cNvSpPr>
          <p:nvPr>
            <p:ph type="sldNum" sz="quarter" idx="10"/>
          </p:nvPr>
        </p:nvSpPr>
        <p:spPr/>
        <p:txBody>
          <a:bodyPr/>
          <a:lstStyle/>
          <a:p>
            <a:fld id="{82F5EADE-75B8-5C46-851C-DA2F9E886DE7}" type="slidenum">
              <a:rPr lang="it-IT" smtClean="0"/>
              <a:t>70</a:t>
            </a:fld>
            <a:endParaRPr lang="it-IT"/>
          </a:p>
        </p:txBody>
      </p:sp>
    </p:spTree>
    <p:extLst>
      <p:ext uri="{BB962C8B-B14F-4D97-AF65-F5344CB8AC3E}">
        <p14:creationId xmlns:p14="http://schemas.microsoft.com/office/powerpoint/2010/main" val="2074646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a:p>
        </p:txBody>
      </p:sp>
      <p:sp>
        <p:nvSpPr>
          <p:cNvPr id="4" name="Slide Number Placeholder 3"/>
          <p:cNvSpPr>
            <a:spLocks noGrp="1"/>
          </p:cNvSpPr>
          <p:nvPr>
            <p:ph type="sldNum" sz="quarter" idx="10"/>
          </p:nvPr>
        </p:nvSpPr>
        <p:spPr/>
        <p:txBody>
          <a:bodyPr/>
          <a:lstStyle/>
          <a:p>
            <a:fld id="{82F5EADE-75B8-5C46-851C-DA2F9E886DE7}" type="slidenum">
              <a:rPr lang="it-IT" smtClean="0"/>
              <a:t>83</a:t>
            </a:fld>
            <a:endParaRPr lang="it-IT"/>
          </a:p>
        </p:txBody>
      </p:sp>
    </p:spTree>
    <p:extLst>
      <p:ext uri="{BB962C8B-B14F-4D97-AF65-F5344CB8AC3E}">
        <p14:creationId xmlns:p14="http://schemas.microsoft.com/office/powerpoint/2010/main" val="15776402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1564C-618F-C142-A50A-A96A5550DD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t-IT"/>
          </a:p>
        </p:txBody>
      </p:sp>
      <p:sp>
        <p:nvSpPr>
          <p:cNvPr id="3" name="Subtitle 2">
            <a:extLst>
              <a:ext uri="{FF2B5EF4-FFF2-40B4-BE49-F238E27FC236}">
                <a16:creationId xmlns:a16="http://schemas.microsoft.com/office/drawing/2014/main" id="{DF7BE7FE-71FB-A249-9EA4-7A1A002091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t-IT"/>
          </a:p>
        </p:txBody>
      </p:sp>
      <p:sp>
        <p:nvSpPr>
          <p:cNvPr id="4" name="Date Placeholder 3">
            <a:extLst>
              <a:ext uri="{FF2B5EF4-FFF2-40B4-BE49-F238E27FC236}">
                <a16:creationId xmlns:a16="http://schemas.microsoft.com/office/drawing/2014/main" id="{DFC57307-0E0E-AD46-9966-A3F69367CBBB}"/>
              </a:ext>
            </a:extLst>
          </p:cNvPr>
          <p:cNvSpPr>
            <a:spLocks noGrp="1"/>
          </p:cNvSpPr>
          <p:nvPr>
            <p:ph type="dt" sz="half" idx="10"/>
          </p:nvPr>
        </p:nvSpPr>
        <p:spPr/>
        <p:txBody>
          <a:bodyPr/>
          <a:lstStyle/>
          <a:p>
            <a:fld id="{B55D3957-EDED-E84C-8AC6-5E06BC3E1D0C}" type="datetimeFigureOut">
              <a:rPr lang="it-IT" smtClean="0"/>
              <a:t>25/03/18</a:t>
            </a:fld>
            <a:endParaRPr lang="it-IT"/>
          </a:p>
        </p:txBody>
      </p:sp>
      <p:sp>
        <p:nvSpPr>
          <p:cNvPr id="5" name="Footer Placeholder 4">
            <a:extLst>
              <a:ext uri="{FF2B5EF4-FFF2-40B4-BE49-F238E27FC236}">
                <a16:creationId xmlns:a16="http://schemas.microsoft.com/office/drawing/2014/main" id="{BEF5F492-8326-B542-8045-BA8419F8FF96}"/>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C272AD93-3FD3-8342-B44E-1E42F8B8C12C}"/>
              </a:ext>
            </a:extLst>
          </p:cNvPr>
          <p:cNvSpPr>
            <a:spLocks noGrp="1"/>
          </p:cNvSpPr>
          <p:nvPr>
            <p:ph type="sldNum" sz="quarter" idx="12"/>
          </p:nvPr>
        </p:nvSpPr>
        <p:spPr/>
        <p:txBody>
          <a:bodyPr/>
          <a:lstStyle/>
          <a:p>
            <a:fld id="{099EFD7E-6F59-AB44-8843-301EE76AAE39}" type="slidenum">
              <a:rPr lang="it-IT" smtClean="0"/>
              <a:t>‹#›</a:t>
            </a:fld>
            <a:endParaRPr lang="it-IT"/>
          </a:p>
        </p:txBody>
      </p:sp>
    </p:spTree>
    <p:extLst>
      <p:ext uri="{BB962C8B-B14F-4D97-AF65-F5344CB8AC3E}">
        <p14:creationId xmlns:p14="http://schemas.microsoft.com/office/powerpoint/2010/main" val="2765341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67AF6-9E35-0D49-8127-113F6098C2F2}"/>
              </a:ext>
            </a:extLst>
          </p:cNvPr>
          <p:cNvSpPr>
            <a:spLocks noGrp="1"/>
          </p:cNvSpPr>
          <p:nvPr>
            <p:ph type="title"/>
          </p:nvPr>
        </p:nvSpPr>
        <p:spPr/>
        <p:txBody>
          <a:bodyPr/>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B188B431-A88C-FA49-857A-9920BDEDCF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26333A06-AD86-AF4A-ADE5-50F245FD7CF6}"/>
              </a:ext>
            </a:extLst>
          </p:cNvPr>
          <p:cNvSpPr>
            <a:spLocks noGrp="1"/>
          </p:cNvSpPr>
          <p:nvPr>
            <p:ph type="dt" sz="half" idx="10"/>
          </p:nvPr>
        </p:nvSpPr>
        <p:spPr/>
        <p:txBody>
          <a:bodyPr/>
          <a:lstStyle/>
          <a:p>
            <a:fld id="{B55D3957-EDED-E84C-8AC6-5E06BC3E1D0C}" type="datetimeFigureOut">
              <a:rPr lang="it-IT" smtClean="0"/>
              <a:t>25/03/18</a:t>
            </a:fld>
            <a:endParaRPr lang="it-IT"/>
          </a:p>
        </p:txBody>
      </p:sp>
      <p:sp>
        <p:nvSpPr>
          <p:cNvPr id="5" name="Footer Placeholder 4">
            <a:extLst>
              <a:ext uri="{FF2B5EF4-FFF2-40B4-BE49-F238E27FC236}">
                <a16:creationId xmlns:a16="http://schemas.microsoft.com/office/drawing/2014/main" id="{C56183DE-B440-784F-812A-3FC8803ABC5B}"/>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C761618E-BD5C-F04F-9EF7-88E300E4F7BD}"/>
              </a:ext>
            </a:extLst>
          </p:cNvPr>
          <p:cNvSpPr>
            <a:spLocks noGrp="1"/>
          </p:cNvSpPr>
          <p:nvPr>
            <p:ph type="sldNum" sz="quarter" idx="12"/>
          </p:nvPr>
        </p:nvSpPr>
        <p:spPr/>
        <p:txBody>
          <a:bodyPr/>
          <a:lstStyle/>
          <a:p>
            <a:fld id="{099EFD7E-6F59-AB44-8843-301EE76AAE39}" type="slidenum">
              <a:rPr lang="it-IT" smtClean="0"/>
              <a:t>‹#›</a:t>
            </a:fld>
            <a:endParaRPr lang="it-IT"/>
          </a:p>
        </p:txBody>
      </p:sp>
    </p:spTree>
    <p:extLst>
      <p:ext uri="{BB962C8B-B14F-4D97-AF65-F5344CB8AC3E}">
        <p14:creationId xmlns:p14="http://schemas.microsoft.com/office/powerpoint/2010/main" val="240570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D38751-B4F8-AB4A-95A5-A3388F0C096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C8F451C5-734E-444E-96DD-08C62984117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EE276F1C-C8C0-3A41-9084-81BDDAC4F87E}"/>
              </a:ext>
            </a:extLst>
          </p:cNvPr>
          <p:cNvSpPr>
            <a:spLocks noGrp="1"/>
          </p:cNvSpPr>
          <p:nvPr>
            <p:ph type="dt" sz="half" idx="10"/>
          </p:nvPr>
        </p:nvSpPr>
        <p:spPr/>
        <p:txBody>
          <a:bodyPr/>
          <a:lstStyle/>
          <a:p>
            <a:fld id="{B55D3957-EDED-E84C-8AC6-5E06BC3E1D0C}" type="datetimeFigureOut">
              <a:rPr lang="it-IT" smtClean="0"/>
              <a:t>25/03/18</a:t>
            </a:fld>
            <a:endParaRPr lang="it-IT"/>
          </a:p>
        </p:txBody>
      </p:sp>
      <p:sp>
        <p:nvSpPr>
          <p:cNvPr id="5" name="Footer Placeholder 4">
            <a:extLst>
              <a:ext uri="{FF2B5EF4-FFF2-40B4-BE49-F238E27FC236}">
                <a16:creationId xmlns:a16="http://schemas.microsoft.com/office/drawing/2014/main" id="{72D606CA-EDD8-A94B-B36C-CB6F81535558}"/>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73C44C35-ACAA-C541-A620-CDF470F63147}"/>
              </a:ext>
            </a:extLst>
          </p:cNvPr>
          <p:cNvSpPr>
            <a:spLocks noGrp="1"/>
          </p:cNvSpPr>
          <p:nvPr>
            <p:ph type="sldNum" sz="quarter" idx="12"/>
          </p:nvPr>
        </p:nvSpPr>
        <p:spPr/>
        <p:txBody>
          <a:bodyPr/>
          <a:lstStyle/>
          <a:p>
            <a:fld id="{099EFD7E-6F59-AB44-8843-301EE76AAE39}" type="slidenum">
              <a:rPr lang="it-IT" smtClean="0"/>
              <a:t>‹#›</a:t>
            </a:fld>
            <a:endParaRPr lang="it-IT"/>
          </a:p>
        </p:txBody>
      </p:sp>
    </p:spTree>
    <p:extLst>
      <p:ext uri="{BB962C8B-B14F-4D97-AF65-F5344CB8AC3E}">
        <p14:creationId xmlns:p14="http://schemas.microsoft.com/office/powerpoint/2010/main" val="347365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11F25-4EC0-AC48-BC9B-6BF9CC6E6A23}"/>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1FB93821-C5C0-4240-A249-5E88D35D661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B134643D-73B9-D243-9036-12BB746E6AE9}"/>
              </a:ext>
            </a:extLst>
          </p:cNvPr>
          <p:cNvSpPr>
            <a:spLocks noGrp="1"/>
          </p:cNvSpPr>
          <p:nvPr>
            <p:ph type="dt" sz="half" idx="10"/>
          </p:nvPr>
        </p:nvSpPr>
        <p:spPr/>
        <p:txBody>
          <a:bodyPr/>
          <a:lstStyle/>
          <a:p>
            <a:fld id="{B55D3957-EDED-E84C-8AC6-5E06BC3E1D0C}" type="datetimeFigureOut">
              <a:rPr lang="it-IT" smtClean="0"/>
              <a:t>25/03/18</a:t>
            </a:fld>
            <a:endParaRPr lang="it-IT"/>
          </a:p>
        </p:txBody>
      </p:sp>
      <p:sp>
        <p:nvSpPr>
          <p:cNvPr id="5" name="Footer Placeholder 4">
            <a:extLst>
              <a:ext uri="{FF2B5EF4-FFF2-40B4-BE49-F238E27FC236}">
                <a16:creationId xmlns:a16="http://schemas.microsoft.com/office/drawing/2014/main" id="{5D62E9C1-FDE4-954A-B7F8-862ECBC0D815}"/>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DF3AA4D4-25F9-0943-8EB1-31B02F338FB8}"/>
              </a:ext>
            </a:extLst>
          </p:cNvPr>
          <p:cNvSpPr>
            <a:spLocks noGrp="1"/>
          </p:cNvSpPr>
          <p:nvPr>
            <p:ph type="sldNum" sz="quarter" idx="12"/>
          </p:nvPr>
        </p:nvSpPr>
        <p:spPr/>
        <p:txBody>
          <a:bodyPr/>
          <a:lstStyle/>
          <a:p>
            <a:fld id="{099EFD7E-6F59-AB44-8843-301EE76AAE39}" type="slidenum">
              <a:rPr lang="it-IT" smtClean="0"/>
              <a:t>‹#›</a:t>
            </a:fld>
            <a:endParaRPr lang="it-IT"/>
          </a:p>
        </p:txBody>
      </p:sp>
    </p:spTree>
    <p:extLst>
      <p:ext uri="{BB962C8B-B14F-4D97-AF65-F5344CB8AC3E}">
        <p14:creationId xmlns:p14="http://schemas.microsoft.com/office/powerpoint/2010/main" val="420628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EE986-89D2-0441-95B3-2B3DF26A4E4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t-IT"/>
          </a:p>
        </p:txBody>
      </p:sp>
      <p:sp>
        <p:nvSpPr>
          <p:cNvPr id="3" name="Text Placeholder 2">
            <a:extLst>
              <a:ext uri="{FF2B5EF4-FFF2-40B4-BE49-F238E27FC236}">
                <a16:creationId xmlns:a16="http://schemas.microsoft.com/office/drawing/2014/main" id="{33785370-9E0E-934F-BFBA-3C8C887B2C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7AB1D19-4039-E34B-9F01-43A88239EEE2}"/>
              </a:ext>
            </a:extLst>
          </p:cNvPr>
          <p:cNvSpPr>
            <a:spLocks noGrp="1"/>
          </p:cNvSpPr>
          <p:nvPr>
            <p:ph type="dt" sz="half" idx="10"/>
          </p:nvPr>
        </p:nvSpPr>
        <p:spPr/>
        <p:txBody>
          <a:bodyPr/>
          <a:lstStyle/>
          <a:p>
            <a:fld id="{B55D3957-EDED-E84C-8AC6-5E06BC3E1D0C}" type="datetimeFigureOut">
              <a:rPr lang="it-IT" smtClean="0"/>
              <a:t>25/03/18</a:t>
            </a:fld>
            <a:endParaRPr lang="it-IT"/>
          </a:p>
        </p:txBody>
      </p:sp>
      <p:sp>
        <p:nvSpPr>
          <p:cNvPr id="5" name="Footer Placeholder 4">
            <a:extLst>
              <a:ext uri="{FF2B5EF4-FFF2-40B4-BE49-F238E27FC236}">
                <a16:creationId xmlns:a16="http://schemas.microsoft.com/office/drawing/2014/main" id="{C5831479-B35D-0947-A6CA-FBED81F8AE61}"/>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D8422EE4-703C-E14D-94DD-9CD3FDBEC0CF}"/>
              </a:ext>
            </a:extLst>
          </p:cNvPr>
          <p:cNvSpPr>
            <a:spLocks noGrp="1"/>
          </p:cNvSpPr>
          <p:nvPr>
            <p:ph type="sldNum" sz="quarter" idx="12"/>
          </p:nvPr>
        </p:nvSpPr>
        <p:spPr/>
        <p:txBody>
          <a:bodyPr/>
          <a:lstStyle/>
          <a:p>
            <a:fld id="{099EFD7E-6F59-AB44-8843-301EE76AAE39}" type="slidenum">
              <a:rPr lang="it-IT" smtClean="0"/>
              <a:t>‹#›</a:t>
            </a:fld>
            <a:endParaRPr lang="it-IT"/>
          </a:p>
        </p:txBody>
      </p:sp>
    </p:spTree>
    <p:extLst>
      <p:ext uri="{BB962C8B-B14F-4D97-AF65-F5344CB8AC3E}">
        <p14:creationId xmlns:p14="http://schemas.microsoft.com/office/powerpoint/2010/main" val="3623022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415FC-EAC0-7C41-BE81-12B3282A7483}"/>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8961940D-6E02-DD49-9945-BCFED48B53D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Content Placeholder 3">
            <a:extLst>
              <a:ext uri="{FF2B5EF4-FFF2-40B4-BE49-F238E27FC236}">
                <a16:creationId xmlns:a16="http://schemas.microsoft.com/office/drawing/2014/main" id="{B61A1C50-88E8-CA43-83E5-4F2F2152F59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Date Placeholder 4">
            <a:extLst>
              <a:ext uri="{FF2B5EF4-FFF2-40B4-BE49-F238E27FC236}">
                <a16:creationId xmlns:a16="http://schemas.microsoft.com/office/drawing/2014/main" id="{FFA7DCCB-0C4E-9F4D-8CFC-683C02717BB7}"/>
              </a:ext>
            </a:extLst>
          </p:cNvPr>
          <p:cNvSpPr>
            <a:spLocks noGrp="1"/>
          </p:cNvSpPr>
          <p:nvPr>
            <p:ph type="dt" sz="half" idx="10"/>
          </p:nvPr>
        </p:nvSpPr>
        <p:spPr/>
        <p:txBody>
          <a:bodyPr/>
          <a:lstStyle/>
          <a:p>
            <a:fld id="{B55D3957-EDED-E84C-8AC6-5E06BC3E1D0C}" type="datetimeFigureOut">
              <a:rPr lang="it-IT" smtClean="0"/>
              <a:t>25/03/18</a:t>
            </a:fld>
            <a:endParaRPr lang="it-IT"/>
          </a:p>
        </p:txBody>
      </p:sp>
      <p:sp>
        <p:nvSpPr>
          <p:cNvPr id="6" name="Footer Placeholder 5">
            <a:extLst>
              <a:ext uri="{FF2B5EF4-FFF2-40B4-BE49-F238E27FC236}">
                <a16:creationId xmlns:a16="http://schemas.microsoft.com/office/drawing/2014/main" id="{BE86EC4D-A6AA-0D48-9D54-D657C07B02B5}"/>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D9B4FCBD-8333-E54A-B5AE-DEDD93672A00}"/>
              </a:ext>
            </a:extLst>
          </p:cNvPr>
          <p:cNvSpPr>
            <a:spLocks noGrp="1"/>
          </p:cNvSpPr>
          <p:nvPr>
            <p:ph type="sldNum" sz="quarter" idx="12"/>
          </p:nvPr>
        </p:nvSpPr>
        <p:spPr/>
        <p:txBody>
          <a:bodyPr/>
          <a:lstStyle/>
          <a:p>
            <a:fld id="{099EFD7E-6F59-AB44-8843-301EE76AAE39}" type="slidenum">
              <a:rPr lang="it-IT" smtClean="0"/>
              <a:t>‹#›</a:t>
            </a:fld>
            <a:endParaRPr lang="it-IT"/>
          </a:p>
        </p:txBody>
      </p:sp>
    </p:spTree>
    <p:extLst>
      <p:ext uri="{BB962C8B-B14F-4D97-AF65-F5344CB8AC3E}">
        <p14:creationId xmlns:p14="http://schemas.microsoft.com/office/powerpoint/2010/main" val="3476635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BC9AB-9E12-844B-BCF7-019C6F0EA716}"/>
              </a:ext>
            </a:extLst>
          </p:cNvPr>
          <p:cNvSpPr>
            <a:spLocks noGrp="1"/>
          </p:cNvSpPr>
          <p:nvPr>
            <p:ph type="title"/>
          </p:nvPr>
        </p:nvSpPr>
        <p:spPr>
          <a:xfrm>
            <a:off x="839788" y="365125"/>
            <a:ext cx="10515600" cy="1325563"/>
          </a:xfrm>
        </p:spPr>
        <p:txBody>
          <a:bodyPr/>
          <a:lstStyle/>
          <a:p>
            <a:r>
              <a:rPr lang="en-US"/>
              <a:t>Click to edit Master title style</a:t>
            </a:r>
            <a:endParaRPr lang="it-IT"/>
          </a:p>
        </p:txBody>
      </p:sp>
      <p:sp>
        <p:nvSpPr>
          <p:cNvPr id="3" name="Text Placeholder 2">
            <a:extLst>
              <a:ext uri="{FF2B5EF4-FFF2-40B4-BE49-F238E27FC236}">
                <a16:creationId xmlns:a16="http://schemas.microsoft.com/office/drawing/2014/main" id="{9B7F2D6A-9CA1-D845-A3B5-E6EA9CEF29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CC08774-46B7-6449-B6B5-3E4617FD6D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Text Placeholder 4">
            <a:extLst>
              <a:ext uri="{FF2B5EF4-FFF2-40B4-BE49-F238E27FC236}">
                <a16:creationId xmlns:a16="http://schemas.microsoft.com/office/drawing/2014/main" id="{9D8AA45D-BA34-3B42-BD60-6E268141A5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354BE4A-F31F-264E-9F5E-13459FF55C9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7" name="Date Placeholder 6">
            <a:extLst>
              <a:ext uri="{FF2B5EF4-FFF2-40B4-BE49-F238E27FC236}">
                <a16:creationId xmlns:a16="http://schemas.microsoft.com/office/drawing/2014/main" id="{E41F4C78-E5FD-454F-8B1F-32EC0118060B}"/>
              </a:ext>
            </a:extLst>
          </p:cNvPr>
          <p:cNvSpPr>
            <a:spLocks noGrp="1"/>
          </p:cNvSpPr>
          <p:nvPr>
            <p:ph type="dt" sz="half" idx="10"/>
          </p:nvPr>
        </p:nvSpPr>
        <p:spPr/>
        <p:txBody>
          <a:bodyPr/>
          <a:lstStyle/>
          <a:p>
            <a:fld id="{B55D3957-EDED-E84C-8AC6-5E06BC3E1D0C}" type="datetimeFigureOut">
              <a:rPr lang="it-IT" smtClean="0"/>
              <a:t>25/03/18</a:t>
            </a:fld>
            <a:endParaRPr lang="it-IT"/>
          </a:p>
        </p:txBody>
      </p:sp>
      <p:sp>
        <p:nvSpPr>
          <p:cNvPr id="8" name="Footer Placeholder 7">
            <a:extLst>
              <a:ext uri="{FF2B5EF4-FFF2-40B4-BE49-F238E27FC236}">
                <a16:creationId xmlns:a16="http://schemas.microsoft.com/office/drawing/2014/main" id="{6FDA7E6A-EB2D-214C-9111-267453AD593B}"/>
              </a:ext>
            </a:extLst>
          </p:cNvPr>
          <p:cNvSpPr>
            <a:spLocks noGrp="1"/>
          </p:cNvSpPr>
          <p:nvPr>
            <p:ph type="ftr" sz="quarter" idx="11"/>
          </p:nvPr>
        </p:nvSpPr>
        <p:spPr/>
        <p:txBody>
          <a:bodyPr/>
          <a:lstStyle/>
          <a:p>
            <a:endParaRPr lang="it-IT"/>
          </a:p>
        </p:txBody>
      </p:sp>
      <p:sp>
        <p:nvSpPr>
          <p:cNvPr id="9" name="Slide Number Placeholder 8">
            <a:extLst>
              <a:ext uri="{FF2B5EF4-FFF2-40B4-BE49-F238E27FC236}">
                <a16:creationId xmlns:a16="http://schemas.microsoft.com/office/drawing/2014/main" id="{A7E07D86-BC60-8B41-A89A-3A19C57534DB}"/>
              </a:ext>
            </a:extLst>
          </p:cNvPr>
          <p:cNvSpPr>
            <a:spLocks noGrp="1"/>
          </p:cNvSpPr>
          <p:nvPr>
            <p:ph type="sldNum" sz="quarter" idx="12"/>
          </p:nvPr>
        </p:nvSpPr>
        <p:spPr/>
        <p:txBody>
          <a:bodyPr/>
          <a:lstStyle/>
          <a:p>
            <a:fld id="{099EFD7E-6F59-AB44-8843-301EE76AAE39}" type="slidenum">
              <a:rPr lang="it-IT" smtClean="0"/>
              <a:t>‹#›</a:t>
            </a:fld>
            <a:endParaRPr lang="it-IT"/>
          </a:p>
        </p:txBody>
      </p:sp>
    </p:spTree>
    <p:extLst>
      <p:ext uri="{BB962C8B-B14F-4D97-AF65-F5344CB8AC3E}">
        <p14:creationId xmlns:p14="http://schemas.microsoft.com/office/powerpoint/2010/main" val="3058433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8389B-3350-5442-A9B2-B0168A30D687}"/>
              </a:ext>
            </a:extLst>
          </p:cNvPr>
          <p:cNvSpPr>
            <a:spLocks noGrp="1"/>
          </p:cNvSpPr>
          <p:nvPr>
            <p:ph type="title"/>
          </p:nvPr>
        </p:nvSpPr>
        <p:spPr/>
        <p:txBody>
          <a:bodyPr/>
          <a:lstStyle/>
          <a:p>
            <a:r>
              <a:rPr lang="en-US"/>
              <a:t>Click to edit Master title style</a:t>
            </a:r>
            <a:endParaRPr lang="it-IT"/>
          </a:p>
        </p:txBody>
      </p:sp>
      <p:sp>
        <p:nvSpPr>
          <p:cNvPr id="3" name="Date Placeholder 2">
            <a:extLst>
              <a:ext uri="{FF2B5EF4-FFF2-40B4-BE49-F238E27FC236}">
                <a16:creationId xmlns:a16="http://schemas.microsoft.com/office/drawing/2014/main" id="{4DFDAF9F-0523-9D4D-9FB8-834056EEB98E}"/>
              </a:ext>
            </a:extLst>
          </p:cNvPr>
          <p:cNvSpPr>
            <a:spLocks noGrp="1"/>
          </p:cNvSpPr>
          <p:nvPr>
            <p:ph type="dt" sz="half" idx="10"/>
          </p:nvPr>
        </p:nvSpPr>
        <p:spPr/>
        <p:txBody>
          <a:bodyPr/>
          <a:lstStyle/>
          <a:p>
            <a:fld id="{B55D3957-EDED-E84C-8AC6-5E06BC3E1D0C}" type="datetimeFigureOut">
              <a:rPr lang="it-IT" smtClean="0"/>
              <a:t>25/03/18</a:t>
            </a:fld>
            <a:endParaRPr lang="it-IT"/>
          </a:p>
        </p:txBody>
      </p:sp>
      <p:sp>
        <p:nvSpPr>
          <p:cNvPr id="4" name="Footer Placeholder 3">
            <a:extLst>
              <a:ext uri="{FF2B5EF4-FFF2-40B4-BE49-F238E27FC236}">
                <a16:creationId xmlns:a16="http://schemas.microsoft.com/office/drawing/2014/main" id="{07054746-D1F9-664E-AF47-3F1900689DAA}"/>
              </a:ext>
            </a:extLst>
          </p:cNvPr>
          <p:cNvSpPr>
            <a:spLocks noGrp="1"/>
          </p:cNvSpPr>
          <p:nvPr>
            <p:ph type="ftr" sz="quarter" idx="11"/>
          </p:nvPr>
        </p:nvSpPr>
        <p:spPr/>
        <p:txBody>
          <a:bodyPr/>
          <a:lstStyle/>
          <a:p>
            <a:endParaRPr lang="it-IT"/>
          </a:p>
        </p:txBody>
      </p:sp>
      <p:sp>
        <p:nvSpPr>
          <p:cNvPr id="5" name="Slide Number Placeholder 4">
            <a:extLst>
              <a:ext uri="{FF2B5EF4-FFF2-40B4-BE49-F238E27FC236}">
                <a16:creationId xmlns:a16="http://schemas.microsoft.com/office/drawing/2014/main" id="{421A2244-C0C6-E147-84D1-7CCE1349BD0D}"/>
              </a:ext>
            </a:extLst>
          </p:cNvPr>
          <p:cNvSpPr>
            <a:spLocks noGrp="1"/>
          </p:cNvSpPr>
          <p:nvPr>
            <p:ph type="sldNum" sz="quarter" idx="12"/>
          </p:nvPr>
        </p:nvSpPr>
        <p:spPr/>
        <p:txBody>
          <a:bodyPr/>
          <a:lstStyle/>
          <a:p>
            <a:fld id="{099EFD7E-6F59-AB44-8843-301EE76AAE39}" type="slidenum">
              <a:rPr lang="it-IT" smtClean="0"/>
              <a:t>‹#›</a:t>
            </a:fld>
            <a:endParaRPr lang="it-IT"/>
          </a:p>
        </p:txBody>
      </p:sp>
    </p:spTree>
    <p:extLst>
      <p:ext uri="{BB962C8B-B14F-4D97-AF65-F5344CB8AC3E}">
        <p14:creationId xmlns:p14="http://schemas.microsoft.com/office/powerpoint/2010/main" val="1802515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3B830C-7A61-0B48-A396-FBA7E54328A7}"/>
              </a:ext>
            </a:extLst>
          </p:cNvPr>
          <p:cNvSpPr>
            <a:spLocks noGrp="1"/>
          </p:cNvSpPr>
          <p:nvPr>
            <p:ph type="dt" sz="half" idx="10"/>
          </p:nvPr>
        </p:nvSpPr>
        <p:spPr/>
        <p:txBody>
          <a:bodyPr/>
          <a:lstStyle/>
          <a:p>
            <a:fld id="{B55D3957-EDED-E84C-8AC6-5E06BC3E1D0C}" type="datetimeFigureOut">
              <a:rPr lang="it-IT" smtClean="0"/>
              <a:t>25/03/18</a:t>
            </a:fld>
            <a:endParaRPr lang="it-IT"/>
          </a:p>
        </p:txBody>
      </p:sp>
      <p:sp>
        <p:nvSpPr>
          <p:cNvPr id="3" name="Footer Placeholder 2">
            <a:extLst>
              <a:ext uri="{FF2B5EF4-FFF2-40B4-BE49-F238E27FC236}">
                <a16:creationId xmlns:a16="http://schemas.microsoft.com/office/drawing/2014/main" id="{8890B52B-5226-BA4F-98A0-3901FE524594}"/>
              </a:ext>
            </a:extLst>
          </p:cNvPr>
          <p:cNvSpPr>
            <a:spLocks noGrp="1"/>
          </p:cNvSpPr>
          <p:nvPr>
            <p:ph type="ftr" sz="quarter" idx="11"/>
          </p:nvPr>
        </p:nvSpPr>
        <p:spPr/>
        <p:txBody>
          <a:bodyPr/>
          <a:lstStyle/>
          <a:p>
            <a:endParaRPr lang="it-IT"/>
          </a:p>
        </p:txBody>
      </p:sp>
      <p:sp>
        <p:nvSpPr>
          <p:cNvPr id="4" name="Slide Number Placeholder 3">
            <a:extLst>
              <a:ext uri="{FF2B5EF4-FFF2-40B4-BE49-F238E27FC236}">
                <a16:creationId xmlns:a16="http://schemas.microsoft.com/office/drawing/2014/main" id="{83E7BC6A-694A-114F-AC6F-E95BC0929DAD}"/>
              </a:ext>
            </a:extLst>
          </p:cNvPr>
          <p:cNvSpPr>
            <a:spLocks noGrp="1"/>
          </p:cNvSpPr>
          <p:nvPr>
            <p:ph type="sldNum" sz="quarter" idx="12"/>
          </p:nvPr>
        </p:nvSpPr>
        <p:spPr/>
        <p:txBody>
          <a:bodyPr/>
          <a:lstStyle/>
          <a:p>
            <a:fld id="{099EFD7E-6F59-AB44-8843-301EE76AAE39}" type="slidenum">
              <a:rPr lang="it-IT" smtClean="0"/>
              <a:t>‹#›</a:t>
            </a:fld>
            <a:endParaRPr lang="it-IT"/>
          </a:p>
        </p:txBody>
      </p:sp>
    </p:spTree>
    <p:extLst>
      <p:ext uri="{BB962C8B-B14F-4D97-AF65-F5344CB8AC3E}">
        <p14:creationId xmlns:p14="http://schemas.microsoft.com/office/powerpoint/2010/main" val="2013802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8A5C1-D25F-1B48-B545-7648981724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Content Placeholder 2">
            <a:extLst>
              <a:ext uri="{FF2B5EF4-FFF2-40B4-BE49-F238E27FC236}">
                <a16:creationId xmlns:a16="http://schemas.microsoft.com/office/drawing/2014/main" id="{FAD77BA8-9C17-E445-9725-240CA0ADEB7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Text Placeholder 3">
            <a:extLst>
              <a:ext uri="{FF2B5EF4-FFF2-40B4-BE49-F238E27FC236}">
                <a16:creationId xmlns:a16="http://schemas.microsoft.com/office/drawing/2014/main" id="{846B40A6-BAAB-BD42-ADB1-144BEB98E2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475994F-27D0-D442-844B-DC9C08BAEFC0}"/>
              </a:ext>
            </a:extLst>
          </p:cNvPr>
          <p:cNvSpPr>
            <a:spLocks noGrp="1"/>
          </p:cNvSpPr>
          <p:nvPr>
            <p:ph type="dt" sz="half" idx="10"/>
          </p:nvPr>
        </p:nvSpPr>
        <p:spPr/>
        <p:txBody>
          <a:bodyPr/>
          <a:lstStyle/>
          <a:p>
            <a:fld id="{B55D3957-EDED-E84C-8AC6-5E06BC3E1D0C}" type="datetimeFigureOut">
              <a:rPr lang="it-IT" smtClean="0"/>
              <a:t>25/03/18</a:t>
            </a:fld>
            <a:endParaRPr lang="it-IT"/>
          </a:p>
        </p:txBody>
      </p:sp>
      <p:sp>
        <p:nvSpPr>
          <p:cNvPr id="6" name="Footer Placeholder 5">
            <a:extLst>
              <a:ext uri="{FF2B5EF4-FFF2-40B4-BE49-F238E27FC236}">
                <a16:creationId xmlns:a16="http://schemas.microsoft.com/office/drawing/2014/main" id="{1ABD9BC6-DF29-8C46-8B1C-745DDFC06192}"/>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4DB6CEEC-054E-AB44-A9A8-26D71BC36C6F}"/>
              </a:ext>
            </a:extLst>
          </p:cNvPr>
          <p:cNvSpPr>
            <a:spLocks noGrp="1"/>
          </p:cNvSpPr>
          <p:nvPr>
            <p:ph type="sldNum" sz="quarter" idx="12"/>
          </p:nvPr>
        </p:nvSpPr>
        <p:spPr/>
        <p:txBody>
          <a:bodyPr/>
          <a:lstStyle/>
          <a:p>
            <a:fld id="{099EFD7E-6F59-AB44-8843-301EE76AAE39}" type="slidenum">
              <a:rPr lang="it-IT" smtClean="0"/>
              <a:t>‹#›</a:t>
            </a:fld>
            <a:endParaRPr lang="it-IT"/>
          </a:p>
        </p:txBody>
      </p:sp>
    </p:spTree>
    <p:extLst>
      <p:ext uri="{BB962C8B-B14F-4D97-AF65-F5344CB8AC3E}">
        <p14:creationId xmlns:p14="http://schemas.microsoft.com/office/powerpoint/2010/main" val="3653056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B5754-B0EB-D945-B9BA-47FE80813A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Picture Placeholder 2">
            <a:extLst>
              <a:ext uri="{FF2B5EF4-FFF2-40B4-BE49-F238E27FC236}">
                <a16:creationId xmlns:a16="http://schemas.microsoft.com/office/drawing/2014/main" id="{2B3E3840-21D8-FB41-8C18-68D60F1269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Text Placeholder 3">
            <a:extLst>
              <a:ext uri="{FF2B5EF4-FFF2-40B4-BE49-F238E27FC236}">
                <a16:creationId xmlns:a16="http://schemas.microsoft.com/office/drawing/2014/main" id="{EAF11274-2A8B-EA4B-B2A7-0AC55CFCA6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4B58422-E6AE-0649-837B-84AA1686A822}"/>
              </a:ext>
            </a:extLst>
          </p:cNvPr>
          <p:cNvSpPr>
            <a:spLocks noGrp="1"/>
          </p:cNvSpPr>
          <p:nvPr>
            <p:ph type="dt" sz="half" idx="10"/>
          </p:nvPr>
        </p:nvSpPr>
        <p:spPr/>
        <p:txBody>
          <a:bodyPr/>
          <a:lstStyle/>
          <a:p>
            <a:fld id="{B55D3957-EDED-E84C-8AC6-5E06BC3E1D0C}" type="datetimeFigureOut">
              <a:rPr lang="it-IT" smtClean="0"/>
              <a:t>25/03/18</a:t>
            </a:fld>
            <a:endParaRPr lang="it-IT"/>
          </a:p>
        </p:txBody>
      </p:sp>
      <p:sp>
        <p:nvSpPr>
          <p:cNvPr id="6" name="Footer Placeholder 5">
            <a:extLst>
              <a:ext uri="{FF2B5EF4-FFF2-40B4-BE49-F238E27FC236}">
                <a16:creationId xmlns:a16="http://schemas.microsoft.com/office/drawing/2014/main" id="{7292635C-2BBD-F142-8C2F-5ABBBF497813}"/>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C2EF2260-9F02-B74D-BA15-39591DAFC7C3}"/>
              </a:ext>
            </a:extLst>
          </p:cNvPr>
          <p:cNvSpPr>
            <a:spLocks noGrp="1"/>
          </p:cNvSpPr>
          <p:nvPr>
            <p:ph type="sldNum" sz="quarter" idx="12"/>
          </p:nvPr>
        </p:nvSpPr>
        <p:spPr/>
        <p:txBody>
          <a:bodyPr/>
          <a:lstStyle/>
          <a:p>
            <a:fld id="{099EFD7E-6F59-AB44-8843-301EE76AAE39}" type="slidenum">
              <a:rPr lang="it-IT" smtClean="0"/>
              <a:t>‹#›</a:t>
            </a:fld>
            <a:endParaRPr lang="it-IT"/>
          </a:p>
        </p:txBody>
      </p:sp>
    </p:spTree>
    <p:extLst>
      <p:ext uri="{BB962C8B-B14F-4D97-AF65-F5344CB8AC3E}">
        <p14:creationId xmlns:p14="http://schemas.microsoft.com/office/powerpoint/2010/main" val="4130383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11363D-F06D-644B-BCF1-3D3A65C821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t-IT"/>
          </a:p>
        </p:txBody>
      </p:sp>
      <p:sp>
        <p:nvSpPr>
          <p:cNvPr id="3" name="Text Placeholder 2">
            <a:extLst>
              <a:ext uri="{FF2B5EF4-FFF2-40B4-BE49-F238E27FC236}">
                <a16:creationId xmlns:a16="http://schemas.microsoft.com/office/drawing/2014/main" id="{EF359994-FC22-AB47-8AD0-329B0A0991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3E8F7354-FEAF-F54E-8B28-E35D8539D3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5D3957-EDED-E84C-8AC6-5E06BC3E1D0C}" type="datetimeFigureOut">
              <a:rPr lang="it-IT" smtClean="0"/>
              <a:t>25/03/18</a:t>
            </a:fld>
            <a:endParaRPr lang="it-IT"/>
          </a:p>
        </p:txBody>
      </p:sp>
      <p:sp>
        <p:nvSpPr>
          <p:cNvPr id="5" name="Footer Placeholder 4">
            <a:extLst>
              <a:ext uri="{FF2B5EF4-FFF2-40B4-BE49-F238E27FC236}">
                <a16:creationId xmlns:a16="http://schemas.microsoft.com/office/drawing/2014/main" id="{61CA292A-2517-C34F-A9FE-865ACFE0CB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lide Number Placeholder 5">
            <a:extLst>
              <a:ext uri="{FF2B5EF4-FFF2-40B4-BE49-F238E27FC236}">
                <a16:creationId xmlns:a16="http://schemas.microsoft.com/office/drawing/2014/main" id="{0B5566B9-8D36-384C-90E9-6A4CBEADF2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9EFD7E-6F59-AB44-8843-301EE76AAE39}" type="slidenum">
              <a:rPr lang="it-IT" smtClean="0"/>
              <a:t>‹#›</a:t>
            </a:fld>
            <a:endParaRPr lang="it-IT"/>
          </a:p>
        </p:txBody>
      </p:sp>
    </p:spTree>
    <p:extLst>
      <p:ext uri="{BB962C8B-B14F-4D97-AF65-F5344CB8AC3E}">
        <p14:creationId xmlns:p14="http://schemas.microsoft.com/office/powerpoint/2010/main" val="8342573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hotel-project.eu/sites/default/files/Learning_Theory_v6_web/Learning%20Theory.html" TargetMode="Externa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s://github.com/ppalagi/EXCELERATE-TtT/blob/master/docs/learning-outcomes.m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Cognitive_science" TargetMode="External"/><Relationship Id="rId2" Type="http://schemas.openxmlformats.org/officeDocument/2006/relationships/hyperlink" Target="https://en.wikipedia.org/wiki/Herbert_A._Simon" TargetMode="Externa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hyperlink" Target="https://cat.xula.edu/thinker/memory/working/serial"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hyperlink" Target="https://www.youtube.com/watch?v=Z9orbxoRofI" TargetMode="Externa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hyperlink" Target="http://mygoblet.org/" TargetMode="Externa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2D764-B539-6742-BEF0-3E4C84752742}"/>
              </a:ext>
            </a:extLst>
          </p:cNvPr>
          <p:cNvSpPr>
            <a:spLocks noGrp="1"/>
          </p:cNvSpPr>
          <p:nvPr>
            <p:ph type="ctrTitle"/>
          </p:nvPr>
        </p:nvSpPr>
        <p:spPr>
          <a:xfrm>
            <a:off x="1421503" y="2448306"/>
            <a:ext cx="9144000" cy="2387600"/>
          </a:xfrm>
        </p:spPr>
        <p:txBody>
          <a:bodyPr/>
          <a:lstStyle/>
          <a:p>
            <a:r>
              <a:rPr lang="en-US" dirty="0">
                <a:latin typeface="Corbel" panose="020B0503020204020204" pitchFamily="34" charset="0"/>
              </a:rPr>
              <a:t>ELIXIR-EXCELERATE </a:t>
            </a:r>
            <a:br>
              <a:rPr lang="en-US" dirty="0">
                <a:latin typeface="Corbel" panose="020B0503020204020204" pitchFamily="34" charset="0"/>
              </a:rPr>
            </a:br>
            <a:r>
              <a:rPr lang="en-US" dirty="0">
                <a:latin typeface="Corbel" panose="020B0503020204020204" pitchFamily="34" charset="0"/>
              </a:rPr>
              <a:t>Train The Trainer</a:t>
            </a:r>
            <a:endParaRPr lang="it-IT" dirty="0">
              <a:latin typeface="Corbel" panose="020B0503020204020204" pitchFamily="34" charset="0"/>
            </a:endParaRPr>
          </a:p>
        </p:txBody>
      </p:sp>
      <p:pic>
        <p:nvPicPr>
          <p:cNvPr id="8" name="Picture 7">
            <a:extLst>
              <a:ext uri="{FF2B5EF4-FFF2-40B4-BE49-F238E27FC236}">
                <a16:creationId xmlns:a16="http://schemas.microsoft.com/office/drawing/2014/main" id="{02F15F5E-F063-2949-9FAE-BC993D1C39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1647" y="251012"/>
            <a:ext cx="3262863" cy="2456938"/>
          </a:xfrm>
          <a:prstGeom prst="rect">
            <a:avLst/>
          </a:prstGeom>
        </p:spPr>
      </p:pic>
    </p:spTree>
    <p:extLst>
      <p:ext uri="{BB962C8B-B14F-4D97-AF65-F5344CB8AC3E}">
        <p14:creationId xmlns:p14="http://schemas.microsoft.com/office/powerpoint/2010/main" val="332085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69605-3978-C346-93B4-23C369BACE13}"/>
              </a:ext>
            </a:extLst>
          </p:cNvPr>
          <p:cNvSpPr>
            <a:spLocks noGrp="1"/>
          </p:cNvSpPr>
          <p:nvPr>
            <p:ph type="title"/>
          </p:nvPr>
        </p:nvSpPr>
        <p:spPr>
          <a:xfrm>
            <a:off x="838200" y="466164"/>
            <a:ext cx="10515600" cy="1116947"/>
          </a:xfrm>
          <a:solidFill>
            <a:schemeClr val="accent4">
              <a:lumMod val="60000"/>
              <a:lumOff val="40000"/>
            </a:schemeClr>
          </a:solidFill>
        </p:spPr>
        <p:txBody>
          <a:bodyPr/>
          <a:lstStyle/>
          <a:p>
            <a:r>
              <a:rPr lang="it-IT" b="1">
                <a:latin typeface="Corbel" panose="020B0503020204020204" pitchFamily="34" charset="0"/>
              </a:rPr>
              <a:t>What is learning?</a:t>
            </a:r>
            <a:endParaRPr lang="it-IT">
              <a:latin typeface="Corbel" panose="020B0503020204020204" pitchFamily="34" charset="0"/>
            </a:endParaRPr>
          </a:p>
        </p:txBody>
      </p:sp>
      <p:sp>
        <p:nvSpPr>
          <p:cNvPr id="3" name="Content Placeholder 2">
            <a:extLst>
              <a:ext uri="{FF2B5EF4-FFF2-40B4-BE49-F238E27FC236}">
                <a16:creationId xmlns:a16="http://schemas.microsoft.com/office/drawing/2014/main" id="{27A9B67D-61C6-3B47-B090-E53E84915D15}"/>
              </a:ext>
            </a:extLst>
          </p:cNvPr>
          <p:cNvSpPr>
            <a:spLocks noGrp="1"/>
          </p:cNvSpPr>
          <p:nvPr>
            <p:ph idx="1"/>
          </p:nvPr>
        </p:nvSpPr>
        <p:spPr>
          <a:xfrm>
            <a:off x="838200" y="1825625"/>
            <a:ext cx="10744200" cy="4593104"/>
          </a:xfrm>
        </p:spPr>
        <p:txBody>
          <a:bodyPr>
            <a:normAutofit fontScale="92500"/>
          </a:bodyPr>
          <a:lstStyle/>
          <a:p>
            <a:pPr marL="0" indent="0">
              <a:buNone/>
            </a:pPr>
            <a:r>
              <a:rPr lang="it-IT" u="sng">
                <a:effectLst/>
                <a:latin typeface="Corbel" panose="020B0503020204020204" pitchFamily="34" charset="0"/>
              </a:rPr>
              <a:t>From Ambrose et al. (2010) "How learning works"</a:t>
            </a:r>
            <a:r>
              <a:rPr lang="it-IT">
                <a:effectLst/>
                <a:latin typeface="Corbel" panose="020B0503020204020204" pitchFamily="34" charset="0"/>
              </a:rPr>
              <a:t>:</a:t>
            </a:r>
          </a:p>
          <a:p>
            <a:r>
              <a:rPr lang="it-IT">
                <a:effectLst/>
                <a:latin typeface="Corbel" panose="020B0503020204020204" pitchFamily="34" charset="0"/>
              </a:rPr>
              <a:t>Learning is not a product but a process occurring in the mind. As such, we can only infer that it has occurred from students' products or performance</a:t>
            </a:r>
          </a:p>
          <a:p>
            <a:r>
              <a:rPr lang="it-IT">
                <a:effectLst/>
                <a:latin typeface="Corbel" panose="020B0503020204020204" pitchFamily="34" charset="0"/>
              </a:rPr>
              <a:t>Learning involves change in knowledge, beliefs, behaviours, or attitudes</a:t>
            </a:r>
          </a:p>
          <a:p>
            <a:r>
              <a:rPr lang="it-IT">
                <a:effectLst/>
                <a:latin typeface="Corbel" panose="020B0503020204020204" pitchFamily="34" charset="0"/>
              </a:rPr>
              <a:t>Learning is not something done to students, but rather </a:t>
            </a:r>
            <a:r>
              <a:rPr lang="it-IT" b="1">
                <a:effectLst/>
                <a:latin typeface="Corbel" panose="020B0503020204020204" pitchFamily="34" charset="0"/>
              </a:rPr>
              <a:t>something students themselves do</a:t>
            </a:r>
            <a:r>
              <a:rPr lang="it-IT">
                <a:effectLst/>
                <a:latin typeface="Corbel" panose="020B0503020204020204" pitchFamily="34" charset="0"/>
              </a:rPr>
              <a:t>.</a:t>
            </a:r>
          </a:p>
          <a:p>
            <a:pPr marL="0" indent="0">
              <a:buNone/>
            </a:pPr>
            <a:endParaRPr lang="it-IT">
              <a:effectLst/>
              <a:latin typeface="Corbel" panose="020B0503020204020204" pitchFamily="34" charset="0"/>
            </a:endParaRPr>
          </a:p>
          <a:p>
            <a:pPr marL="0" indent="0">
              <a:buNone/>
            </a:pPr>
            <a:r>
              <a:rPr lang="it-IT" u="sng">
                <a:effectLst/>
                <a:latin typeface="Corbel" panose="020B0503020204020204" pitchFamily="34" charset="0"/>
              </a:rPr>
              <a:t>From Willingham (2009) "Why don't students like school?"</a:t>
            </a:r>
            <a:r>
              <a:rPr lang="it-IT">
                <a:effectLst/>
                <a:latin typeface="Corbel" panose="020B0503020204020204" pitchFamily="34" charset="0"/>
              </a:rPr>
              <a:t>:</a:t>
            </a:r>
          </a:p>
          <a:p>
            <a:r>
              <a:rPr lang="it-IT">
                <a:effectLst/>
                <a:latin typeface="Corbel" panose="020B0503020204020204" pitchFamily="34" charset="0"/>
              </a:rPr>
              <a:t>Learning is a change in the long term memory</a:t>
            </a:r>
          </a:p>
          <a:p>
            <a:endParaRPr lang="it-IT">
              <a:latin typeface="Corbel" panose="020B0503020204020204" pitchFamily="34" charset="0"/>
            </a:endParaRPr>
          </a:p>
        </p:txBody>
      </p:sp>
    </p:spTree>
    <p:extLst>
      <p:ext uri="{BB962C8B-B14F-4D97-AF65-F5344CB8AC3E}">
        <p14:creationId xmlns:p14="http://schemas.microsoft.com/office/powerpoint/2010/main" val="354895647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916571" y="868361"/>
            <a:ext cx="10358202" cy="5632311"/>
          </a:xfrm>
          <a:prstGeom prst="rect">
            <a:avLst/>
          </a:prstGeom>
        </p:spPr>
        <p:txBody>
          <a:bodyPr wrap="square">
            <a:spAutoFit/>
          </a:bodyPr>
          <a:lstStyle/>
          <a:p>
            <a:pPr marL="285750" indent="-285750">
              <a:buFont typeface="Arial" panose="020B0604020202020204" pitchFamily="34" charset="0"/>
              <a:buChar char="•"/>
            </a:pPr>
            <a:r>
              <a:rPr lang="it-IT" sz="3000"/>
              <a:t>Create assignments that provide the appropriate level of challenge</a:t>
            </a:r>
          </a:p>
          <a:p>
            <a:pPr marL="285750" indent="-285750">
              <a:buFont typeface="Arial" panose="020B0604020202020204" pitchFamily="34" charset="0"/>
              <a:buChar char="•"/>
            </a:pPr>
            <a:r>
              <a:rPr lang="it-IT" sz="3000"/>
              <a:t>Provide early success opportunities</a:t>
            </a:r>
          </a:p>
          <a:p>
            <a:pPr marL="285750" indent="-285750">
              <a:buFont typeface="Arial" panose="020B0604020202020204" pitchFamily="34" charset="0"/>
              <a:buChar char="•"/>
            </a:pPr>
            <a:r>
              <a:rPr lang="it-IT" sz="3000"/>
              <a:t>Articulate your expectations</a:t>
            </a:r>
          </a:p>
          <a:p>
            <a:pPr marL="285750" indent="-285750">
              <a:buFont typeface="Arial" panose="020B0604020202020204" pitchFamily="34" charset="0"/>
              <a:buChar char="•"/>
            </a:pPr>
            <a:r>
              <a:rPr lang="it-IT" sz="3000"/>
              <a:t>Provide rubrics</a:t>
            </a:r>
          </a:p>
          <a:p>
            <a:pPr marL="285750" indent="-285750">
              <a:buFont typeface="Arial" panose="020B0604020202020204" pitchFamily="34" charset="0"/>
              <a:buChar char="•"/>
            </a:pPr>
            <a:r>
              <a:rPr lang="it-IT" sz="3000"/>
              <a:t>Provide targeted feedback</a:t>
            </a:r>
          </a:p>
          <a:p>
            <a:pPr marL="285750" indent="-285750">
              <a:buFont typeface="Arial" panose="020B0604020202020204" pitchFamily="34" charset="0"/>
              <a:buChar char="•"/>
            </a:pPr>
            <a:r>
              <a:rPr lang="it-IT" sz="3000"/>
              <a:t>Be fair</a:t>
            </a:r>
          </a:p>
          <a:p>
            <a:pPr marL="285750" indent="-285750">
              <a:buFont typeface="Arial" panose="020B0604020202020204" pitchFamily="34" charset="0"/>
              <a:buChar char="•"/>
            </a:pPr>
            <a:r>
              <a:rPr lang="it-IT" sz="3000"/>
              <a:t>Educate students about the ways we explain success and failure</a:t>
            </a:r>
          </a:p>
          <a:p>
            <a:pPr marL="285750" indent="-285750">
              <a:buFont typeface="Arial" panose="020B0604020202020204" pitchFamily="34" charset="0"/>
              <a:buChar char="•"/>
            </a:pPr>
            <a:r>
              <a:rPr lang="it-IT" sz="3000">
                <a:solidFill>
                  <a:schemeClr val="bg1"/>
                </a:solidFill>
              </a:rPr>
              <a:t>Describe effective study strategies</a:t>
            </a:r>
          </a:p>
          <a:p>
            <a:pPr marL="285750" indent="-285750">
              <a:buFont typeface="Arial" panose="020B0604020202020204" pitchFamily="34" charset="0"/>
              <a:buChar char="•"/>
            </a:pPr>
            <a:r>
              <a:rPr lang="it-IT" sz="3000">
                <a:solidFill>
                  <a:schemeClr val="bg1"/>
                </a:solidFill>
              </a:rPr>
              <a:t>Strategies for self-efficacy</a:t>
            </a:r>
          </a:p>
          <a:p>
            <a:pPr marL="285750" indent="-285750">
              <a:buFont typeface="Arial" panose="020B0604020202020204" pitchFamily="34" charset="0"/>
              <a:buChar char="•"/>
            </a:pPr>
            <a:r>
              <a:rPr lang="it-IT" sz="3000">
                <a:solidFill>
                  <a:schemeClr val="bg1"/>
                </a:solidFill>
              </a:rPr>
              <a:t>Provide flexibility and control</a:t>
            </a:r>
          </a:p>
          <a:p>
            <a:pPr marL="285750" indent="-285750">
              <a:buFont typeface="Arial" panose="020B0604020202020204" pitchFamily="34" charset="0"/>
              <a:buChar char="•"/>
            </a:pPr>
            <a:r>
              <a:rPr lang="it-IT" sz="3000">
                <a:solidFill>
                  <a:schemeClr val="bg1"/>
                </a:solidFill>
              </a:rPr>
              <a:t>Give students an opportunity to reflect</a:t>
            </a:r>
          </a:p>
        </p:txBody>
      </p:sp>
      <p:sp>
        <p:nvSpPr>
          <p:cNvPr id="2" name="Rectangle 1">
            <a:extLst>
              <a:ext uri="{FF2B5EF4-FFF2-40B4-BE49-F238E27FC236}">
                <a16:creationId xmlns:a16="http://schemas.microsoft.com/office/drawing/2014/main" id="{A623AB78-B077-FE42-B722-B57B43943955}"/>
              </a:ext>
            </a:extLst>
          </p:cNvPr>
          <p:cNvSpPr/>
          <p:nvPr/>
        </p:nvSpPr>
        <p:spPr>
          <a:xfrm>
            <a:off x="3295287" y="160475"/>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69701004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916571" y="868361"/>
            <a:ext cx="10358202" cy="5632311"/>
          </a:xfrm>
          <a:prstGeom prst="rect">
            <a:avLst/>
          </a:prstGeom>
        </p:spPr>
        <p:txBody>
          <a:bodyPr wrap="square">
            <a:spAutoFit/>
          </a:bodyPr>
          <a:lstStyle/>
          <a:p>
            <a:pPr marL="285750" indent="-285750">
              <a:buFont typeface="Arial" panose="020B0604020202020204" pitchFamily="34" charset="0"/>
              <a:buChar char="•"/>
            </a:pPr>
            <a:r>
              <a:rPr lang="it-IT" sz="3000"/>
              <a:t>Create assignments that provide the appropriate level of challenge</a:t>
            </a:r>
          </a:p>
          <a:p>
            <a:pPr marL="285750" indent="-285750">
              <a:buFont typeface="Arial" panose="020B0604020202020204" pitchFamily="34" charset="0"/>
              <a:buChar char="•"/>
            </a:pPr>
            <a:r>
              <a:rPr lang="it-IT" sz="3000"/>
              <a:t>Provide early success opportunities</a:t>
            </a:r>
          </a:p>
          <a:p>
            <a:pPr marL="285750" indent="-285750">
              <a:buFont typeface="Arial" panose="020B0604020202020204" pitchFamily="34" charset="0"/>
              <a:buChar char="•"/>
            </a:pPr>
            <a:r>
              <a:rPr lang="it-IT" sz="3000"/>
              <a:t>Articulate your expectations</a:t>
            </a:r>
          </a:p>
          <a:p>
            <a:pPr marL="285750" indent="-285750">
              <a:buFont typeface="Arial" panose="020B0604020202020204" pitchFamily="34" charset="0"/>
              <a:buChar char="•"/>
            </a:pPr>
            <a:r>
              <a:rPr lang="it-IT" sz="3000"/>
              <a:t>Provide rubrics</a:t>
            </a:r>
          </a:p>
          <a:p>
            <a:pPr marL="285750" indent="-285750">
              <a:buFont typeface="Arial" panose="020B0604020202020204" pitchFamily="34" charset="0"/>
              <a:buChar char="•"/>
            </a:pPr>
            <a:r>
              <a:rPr lang="it-IT" sz="3000"/>
              <a:t>Provide targeted feedback</a:t>
            </a:r>
          </a:p>
          <a:p>
            <a:pPr marL="285750" indent="-285750">
              <a:buFont typeface="Arial" panose="020B0604020202020204" pitchFamily="34" charset="0"/>
              <a:buChar char="•"/>
            </a:pPr>
            <a:r>
              <a:rPr lang="it-IT" sz="3000"/>
              <a:t>Be fair</a:t>
            </a:r>
          </a:p>
          <a:p>
            <a:pPr marL="285750" indent="-285750">
              <a:buFont typeface="Arial" panose="020B0604020202020204" pitchFamily="34" charset="0"/>
              <a:buChar char="•"/>
            </a:pPr>
            <a:r>
              <a:rPr lang="it-IT" sz="3000"/>
              <a:t>Educate students about the ways we explain success and failure</a:t>
            </a:r>
          </a:p>
          <a:p>
            <a:pPr marL="285750" indent="-285750">
              <a:buFont typeface="Arial" panose="020B0604020202020204" pitchFamily="34" charset="0"/>
              <a:buChar char="•"/>
            </a:pPr>
            <a:r>
              <a:rPr lang="it-IT" sz="3000"/>
              <a:t>Describe effective study strategies</a:t>
            </a:r>
          </a:p>
          <a:p>
            <a:pPr marL="285750" indent="-285750">
              <a:buFont typeface="Arial" panose="020B0604020202020204" pitchFamily="34" charset="0"/>
              <a:buChar char="•"/>
            </a:pPr>
            <a:r>
              <a:rPr lang="it-IT" sz="3000">
                <a:solidFill>
                  <a:schemeClr val="bg1"/>
                </a:solidFill>
              </a:rPr>
              <a:t>Strategies for self-efficacy</a:t>
            </a:r>
          </a:p>
          <a:p>
            <a:pPr marL="285750" indent="-285750">
              <a:buFont typeface="Arial" panose="020B0604020202020204" pitchFamily="34" charset="0"/>
              <a:buChar char="•"/>
            </a:pPr>
            <a:r>
              <a:rPr lang="it-IT" sz="3000">
                <a:solidFill>
                  <a:schemeClr val="bg1"/>
                </a:solidFill>
              </a:rPr>
              <a:t>Provide flexibility and control</a:t>
            </a:r>
          </a:p>
          <a:p>
            <a:pPr marL="285750" indent="-285750">
              <a:buFont typeface="Arial" panose="020B0604020202020204" pitchFamily="34" charset="0"/>
              <a:buChar char="•"/>
            </a:pPr>
            <a:r>
              <a:rPr lang="it-IT" sz="3000">
                <a:solidFill>
                  <a:schemeClr val="bg1"/>
                </a:solidFill>
              </a:rPr>
              <a:t>Give students an opportunity to reflect</a:t>
            </a:r>
          </a:p>
        </p:txBody>
      </p:sp>
      <p:sp>
        <p:nvSpPr>
          <p:cNvPr id="2" name="Rectangle 1">
            <a:extLst>
              <a:ext uri="{FF2B5EF4-FFF2-40B4-BE49-F238E27FC236}">
                <a16:creationId xmlns:a16="http://schemas.microsoft.com/office/drawing/2014/main" id="{A623AB78-B077-FE42-B722-B57B43943955}"/>
              </a:ext>
            </a:extLst>
          </p:cNvPr>
          <p:cNvSpPr/>
          <p:nvPr/>
        </p:nvSpPr>
        <p:spPr>
          <a:xfrm>
            <a:off x="3295287" y="160475"/>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1686270235"/>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916571" y="868361"/>
            <a:ext cx="10358202" cy="5632311"/>
          </a:xfrm>
          <a:prstGeom prst="rect">
            <a:avLst/>
          </a:prstGeom>
        </p:spPr>
        <p:txBody>
          <a:bodyPr wrap="square">
            <a:spAutoFit/>
          </a:bodyPr>
          <a:lstStyle/>
          <a:p>
            <a:pPr marL="285750" indent="-285750">
              <a:buFont typeface="Arial" panose="020B0604020202020204" pitchFamily="34" charset="0"/>
              <a:buChar char="•"/>
            </a:pPr>
            <a:r>
              <a:rPr lang="it-IT" sz="3000"/>
              <a:t>Create assignments that provide the appropriate level of challenge</a:t>
            </a:r>
          </a:p>
          <a:p>
            <a:pPr marL="285750" indent="-285750">
              <a:buFont typeface="Arial" panose="020B0604020202020204" pitchFamily="34" charset="0"/>
              <a:buChar char="•"/>
            </a:pPr>
            <a:r>
              <a:rPr lang="it-IT" sz="3000"/>
              <a:t>Provide early success opportunities</a:t>
            </a:r>
          </a:p>
          <a:p>
            <a:pPr marL="285750" indent="-285750">
              <a:buFont typeface="Arial" panose="020B0604020202020204" pitchFamily="34" charset="0"/>
              <a:buChar char="•"/>
            </a:pPr>
            <a:r>
              <a:rPr lang="it-IT" sz="3000"/>
              <a:t>Articulate your expectations</a:t>
            </a:r>
          </a:p>
          <a:p>
            <a:pPr marL="285750" indent="-285750">
              <a:buFont typeface="Arial" panose="020B0604020202020204" pitchFamily="34" charset="0"/>
              <a:buChar char="•"/>
            </a:pPr>
            <a:r>
              <a:rPr lang="it-IT" sz="3000"/>
              <a:t>Provide rubrics</a:t>
            </a:r>
          </a:p>
          <a:p>
            <a:pPr marL="285750" indent="-285750">
              <a:buFont typeface="Arial" panose="020B0604020202020204" pitchFamily="34" charset="0"/>
              <a:buChar char="•"/>
            </a:pPr>
            <a:r>
              <a:rPr lang="it-IT" sz="3000"/>
              <a:t>Provide targeted feedback</a:t>
            </a:r>
          </a:p>
          <a:p>
            <a:pPr marL="285750" indent="-285750">
              <a:buFont typeface="Arial" panose="020B0604020202020204" pitchFamily="34" charset="0"/>
              <a:buChar char="•"/>
            </a:pPr>
            <a:r>
              <a:rPr lang="it-IT" sz="3000"/>
              <a:t>Be fair</a:t>
            </a:r>
          </a:p>
          <a:p>
            <a:pPr marL="285750" indent="-285750">
              <a:buFont typeface="Arial" panose="020B0604020202020204" pitchFamily="34" charset="0"/>
              <a:buChar char="•"/>
            </a:pPr>
            <a:r>
              <a:rPr lang="it-IT" sz="3000"/>
              <a:t>Educate students about the ways we explain success and failure</a:t>
            </a:r>
          </a:p>
          <a:p>
            <a:pPr marL="285750" indent="-285750">
              <a:buFont typeface="Arial" panose="020B0604020202020204" pitchFamily="34" charset="0"/>
              <a:buChar char="•"/>
            </a:pPr>
            <a:r>
              <a:rPr lang="it-IT" sz="3000"/>
              <a:t>Describe effective study strategies</a:t>
            </a:r>
          </a:p>
          <a:p>
            <a:pPr marL="285750" indent="-285750">
              <a:buFont typeface="Arial" panose="020B0604020202020204" pitchFamily="34" charset="0"/>
              <a:buChar char="•"/>
            </a:pPr>
            <a:r>
              <a:rPr lang="it-IT" sz="3000"/>
              <a:t>Strategies for self-efficacy</a:t>
            </a:r>
          </a:p>
          <a:p>
            <a:pPr marL="285750" indent="-285750">
              <a:buFont typeface="Arial" panose="020B0604020202020204" pitchFamily="34" charset="0"/>
              <a:buChar char="•"/>
            </a:pPr>
            <a:r>
              <a:rPr lang="it-IT" sz="3000">
                <a:solidFill>
                  <a:schemeClr val="bg1"/>
                </a:solidFill>
              </a:rPr>
              <a:t>Provide flexibility and control</a:t>
            </a:r>
          </a:p>
          <a:p>
            <a:pPr marL="285750" indent="-285750">
              <a:buFont typeface="Arial" panose="020B0604020202020204" pitchFamily="34" charset="0"/>
              <a:buChar char="•"/>
            </a:pPr>
            <a:r>
              <a:rPr lang="it-IT" sz="3000">
                <a:solidFill>
                  <a:schemeClr val="bg1"/>
                </a:solidFill>
              </a:rPr>
              <a:t>Give students an opportunity to reflect</a:t>
            </a:r>
          </a:p>
        </p:txBody>
      </p:sp>
      <p:sp>
        <p:nvSpPr>
          <p:cNvPr id="2" name="Rectangle 1">
            <a:extLst>
              <a:ext uri="{FF2B5EF4-FFF2-40B4-BE49-F238E27FC236}">
                <a16:creationId xmlns:a16="http://schemas.microsoft.com/office/drawing/2014/main" id="{A623AB78-B077-FE42-B722-B57B43943955}"/>
              </a:ext>
            </a:extLst>
          </p:cNvPr>
          <p:cNvSpPr/>
          <p:nvPr/>
        </p:nvSpPr>
        <p:spPr>
          <a:xfrm>
            <a:off x="3295287" y="160475"/>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35261519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916571" y="868361"/>
            <a:ext cx="10358202" cy="5632311"/>
          </a:xfrm>
          <a:prstGeom prst="rect">
            <a:avLst/>
          </a:prstGeom>
        </p:spPr>
        <p:txBody>
          <a:bodyPr wrap="square">
            <a:spAutoFit/>
          </a:bodyPr>
          <a:lstStyle/>
          <a:p>
            <a:pPr marL="285750" indent="-285750">
              <a:buFont typeface="Arial" panose="020B0604020202020204" pitchFamily="34" charset="0"/>
              <a:buChar char="•"/>
            </a:pPr>
            <a:r>
              <a:rPr lang="it-IT" sz="3000"/>
              <a:t>Create assignments that provide the appropriate level of challenge</a:t>
            </a:r>
          </a:p>
          <a:p>
            <a:pPr marL="285750" indent="-285750">
              <a:buFont typeface="Arial" panose="020B0604020202020204" pitchFamily="34" charset="0"/>
              <a:buChar char="•"/>
            </a:pPr>
            <a:r>
              <a:rPr lang="it-IT" sz="3000"/>
              <a:t>Provide early success opportunities</a:t>
            </a:r>
          </a:p>
          <a:p>
            <a:pPr marL="285750" indent="-285750">
              <a:buFont typeface="Arial" panose="020B0604020202020204" pitchFamily="34" charset="0"/>
              <a:buChar char="•"/>
            </a:pPr>
            <a:r>
              <a:rPr lang="it-IT" sz="3000"/>
              <a:t>Articulate your expectations</a:t>
            </a:r>
          </a:p>
          <a:p>
            <a:pPr marL="285750" indent="-285750">
              <a:buFont typeface="Arial" panose="020B0604020202020204" pitchFamily="34" charset="0"/>
              <a:buChar char="•"/>
            </a:pPr>
            <a:r>
              <a:rPr lang="it-IT" sz="3000"/>
              <a:t>Provide rubrics</a:t>
            </a:r>
          </a:p>
          <a:p>
            <a:pPr marL="285750" indent="-285750">
              <a:buFont typeface="Arial" panose="020B0604020202020204" pitchFamily="34" charset="0"/>
              <a:buChar char="•"/>
            </a:pPr>
            <a:r>
              <a:rPr lang="it-IT" sz="3000"/>
              <a:t>Provide targeted feedback</a:t>
            </a:r>
          </a:p>
          <a:p>
            <a:pPr marL="285750" indent="-285750">
              <a:buFont typeface="Arial" panose="020B0604020202020204" pitchFamily="34" charset="0"/>
              <a:buChar char="•"/>
            </a:pPr>
            <a:r>
              <a:rPr lang="it-IT" sz="3000"/>
              <a:t>Be fair</a:t>
            </a:r>
          </a:p>
          <a:p>
            <a:pPr marL="285750" indent="-285750">
              <a:buFont typeface="Arial" panose="020B0604020202020204" pitchFamily="34" charset="0"/>
              <a:buChar char="•"/>
            </a:pPr>
            <a:r>
              <a:rPr lang="it-IT" sz="3000"/>
              <a:t>Educate students about the ways we explain success and failure</a:t>
            </a:r>
          </a:p>
          <a:p>
            <a:pPr marL="285750" indent="-285750">
              <a:buFont typeface="Arial" panose="020B0604020202020204" pitchFamily="34" charset="0"/>
              <a:buChar char="•"/>
            </a:pPr>
            <a:r>
              <a:rPr lang="it-IT" sz="3000"/>
              <a:t>Describe effective study strategies</a:t>
            </a:r>
          </a:p>
          <a:p>
            <a:pPr marL="285750" indent="-285750">
              <a:buFont typeface="Arial" panose="020B0604020202020204" pitchFamily="34" charset="0"/>
              <a:buChar char="•"/>
            </a:pPr>
            <a:r>
              <a:rPr lang="it-IT" sz="3000"/>
              <a:t>Strategies for self-efficacy</a:t>
            </a:r>
          </a:p>
          <a:p>
            <a:pPr marL="285750" indent="-285750">
              <a:buFont typeface="Arial" panose="020B0604020202020204" pitchFamily="34" charset="0"/>
              <a:buChar char="•"/>
            </a:pPr>
            <a:r>
              <a:rPr lang="it-IT" sz="3000"/>
              <a:t>Provide flexibility and control</a:t>
            </a:r>
          </a:p>
          <a:p>
            <a:pPr marL="285750" indent="-285750">
              <a:buFont typeface="Arial" panose="020B0604020202020204" pitchFamily="34" charset="0"/>
              <a:buChar char="•"/>
            </a:pPr>
            <a:r>
              <a:rPr lang="it-IT" sz="3000">
                <a:solidFill>
                  <a:schemeClr val="bg1"/>
                </a:solidFill>
              </a:rPr>
              <a:t>Give students an opportunity to reflect</a:t>
            </a:r>
          </a:p>
        </p:txBody>
      </p:sp>
      <p:sp>
        <p:nvSpPr>
          <p:cNvPr id="2" name="Rectangle 1">
            <a:extLst>
              <a:ext uri="{FF2B5EF4-FFF2-40B4-BE49-F238E27FC236}">
                <a16:creationId xmlns:a16="http://schemas.microsoft.com/office/drawing/2014/main" id="{A623AB78-B077-FE42-B722-B57B43943955}"/>
              </a:ext>
            </a:extLst>
          </p:cNvPr>
          <p:cNvSpPr/>
          <p:nvPr/>
        </p:nvSpPr>
        <p:spPr>
          <a:xfrm>
            <a:off x="3295287" y="160475"/>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338598453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916571" y="868361"/>
            <a:ext cx="10358202" cy="5632311"/>
          </a:xfrm>
          <a:prstGeom prst="rect">
            <a:avLst/>
          </a:prstGeom>
        </p:spPr>
        <p:txBody>
          <a:bodyPr wrap="square">
            <a:spAutoFit/>
          </a:bodyPr>
          <a:lstStyle/>
          <a:p>
            <a:pPr marL="285750" indent="-285750">
              <a:buFont typeface="Arial" panose="020B0604020202020204" pitchFamily="34" charset="0"/>
              <a:buChar char="•"/>
            </a:pPr>
            <a:r>
              <a:rPr lang="it-IT" sz="3000"/>
              <a:t>Create assignments that provide the appropriate level of challenge</a:t>
            </a:r>
          </a:p>
          <a:p>
            <a:pPr marL="285750" indent="-285750">
              <a:buFont typeface="Arial" panose="020B0604020202020204" pitchFamily="34" charset="0"/>
              <a:buChar char="•"/>
            </a:pPr>
            <a:r>
              <a:rPr lang="it-IT" sz="3000"/>
              <a:t>Provide early success opportunities</a:t>
            </a:r>
          </a:p>
          <a:p>
            <a:pPr marL="285750" indent="-285750">
              <a:buFont typeface="Arial" panose="020B0604020202020204" pitchFamily="34" charset="0"/>
              <a:buChar char="•"/>
            </a:pPr>
            <a:r>
              <a:rPr lang="it-IT" sz="3000"/>
              <a:t>Articulate your expectations</a:t>
            </a:r>
          </a:p>
          <a:p>
            <a:pPr marL="285750" indent="-285750">
              <a:buFont typeface="Arial" panose="020B0604020202020204" pitchFamily="34" charset="0"/>
              <a:buChar char="•"/>
            </a:pPr>
            <a:r>
              <a:rPr lang="it-IT" sz="3000"/>
              <a:t>Provide rubrics</a:t>
            </a:r>
          </a:p>
          <a:p>
            <a:pPr marL="285750" indent="-285750">
              <a:buFont typeface="Arial" panose="020B0604020202020204" pitchFamily="34" charset="0"/>
              <a:buChar char="•"/>
            </a:pPr>
            <a:r>
              <a:rPr lang="it-IT" sz="3000"/>
              <a:t>Provide targeted feedback</a:t>
            </a:r>
          </a:p>
          <a:p>
            <a:pPr marL="285750" indent="-285750">
              <a:buFont typeface="Arial" panose="020B0604020202020204" pitchFamily="34" charset="0"/>
              <a:buChar char="•"/>
            </a:pPr>
            <a:r>
              <a:rPr lang="it-IT" sz="3000"/>
              <a:t>Be fair</a:t>
            </a:r>
          </a:p>
          <a:p>
            <a:pPr marL="285750" indent="-285750">
              <a:buFont typeface="Arial" panose="020B0604020202020204" pitchFamily="34" charset="0"/>
              <a:buChar char="•"/>
            </a:pPr>
            <a:r>
              <a:rPr lang="it-IT" sz="3000"/>
              <a:t>Educate students about the ways we explain success and failure</a:t>
            </a:r>
          </a:p>
          <a:p>
            <a:pPr marL="285750" indent="-285750">
              <a:buFont typeface="Arial" panose="020B0604020202020204" pitchFamily="34" charset="0"/>
              <a:buChar char="•"/>
            </a:pPr>
            <a:r>
              <a:rPr lang="it-IT" sz="3000"/>
              <a:t>Describe effective study strategies</a:t>
            </a:r>
          </a:p>
          <a:p>
            <a:pPr marL="285750" indent="-285750">
              <a:buFont typeface="Arial" panose="020B0604020202020204" pitchFamily="34" charset="0"/>
              <a:buChar char="•"/>
            </a:pPr>
            <a:r>
              <a:rPr lang="it-IT" sz="3000"/>
              <a:t>Strategies for self-efficacy</a:t>
            </a:r>
          </a:p>
          <a:p>
            <a:pPr marL="285750" indent="-285750">
              <a:buFont typeface="Arial" panose="020B0604020202020204" pitchFamily="34" charset="0"/>
              <a:buChar char="•"/>
            </a:pPr>
            <a:r>
              <a:rPr lang="it-IT" sz="3000"/>
              <a:t>Provide flexibility and control</a:t>
            </a:r>
          </a:p>
          <a:p>
            <a:pPr marL="285750" indent="-285750">
              <a:buFont typeface="Arial" panose="020B0604020202020204" pitchFamily="34" charset="0"/>
              <a:buChar char="•"/>
            </a:pPr>
            <a:r>
              <a:rPr lang="it-IT" sz="3000"/>
              <a:t>Give students an opportunity to reflect</a:t>
            </a:r>
          </a:p>
        </p:txBody>
      </p:sp>
      <p:sp>
        <p:nvSpPr>
          <p:cNvPr id="2" name="Rectangle 1">
            <a:extLst>
              <a:ext uri="{FF2B5EF4-FFF2-40B4-BE49-F238E27FC236}">
                <a16:creationId xmlns:a16="http://schemas.microsoft.com/office/drawing/2014/main" id="{A623AB78-B077-FE42-B722-B57B43943955}"/>
              </a:ext>
            </a:extLst>
          </p:cNvPr>
          <p:cNvSpPr/>
          <p:nvPr/>
        </p:nvSpPr>
        <p:spPr>
          <a:xfrm>
            <a:off x="3295287" y="160475"/>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103126749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B712B-63F8-684C-A3E6-847B997627BB}"/>
              </a:ext>
            </a:extLst>
          </p:cNvPr>
          <p:cNvSpPr>
            <a:spLocks noGrp="1"/>
          </p:cNvSpPr>
          <p:nvPr>
            <p:ph type="title"/>
          </p:nvPr>
        </p:nvSpPr>
        <p:spPr/>
        <p:txBody>
          <a:bodyPr>
            <a:normAutofit/>
          </a:bodyPr>
          <a:lstStyle/>
          <a:p>
            <a:r>
              <a:rPr lang="it-IT" b="1"/>
              <a:t>Things that an instructor shouldn't do in a course </a:t>
            </a:r>
            <a:r>
              <a:rPr lang="it-IT" sz="2400" b="1"/>
              <a:t>(from Carpentry Instructor Training)</a:t>
            </a:r>
            <a:endParaRPr lang="it-IT" sz="2400"/>
          </a:p>
        </p:txBody>
      </p:sp>
      <p:sp>
        <p:nvSpPr>
          <p:cNvPr id="3" name="Content Placeholder 2">
            <a:extLst>
              <a:ext uri="{FF2B5EF4-FFF2-40B4-BE49-F238E27FC236}">
                <a16:creationId xmlns:a16="http://schemas.microsoft.com/office/drawing/2014/main" id="{26A9FEE1-CEE8-304B-A266-CFA9E05E4CDD}"/>
              </a:ext>
            </a:extLst>
          </p:cNvPr>
          <p:cNvSpPr>
            <a:spLocks noGrp="1"/>
          </p:cNvSpPr>
          <p:nvPr>
            <p:ph idx="1"/>
          </p:nvPr>
        </p:nvSpPr>
        <p:spPr/>
        <p:txBody>
          <a:bodyPr>
            <a:normAutofit fontScale="85000" lnSpcReduction="20000"/>
          </a:bodyPr>
          <a:lstStyle/>
          <a:p>
            <a:r>
              <a:rPr lang="it-IT"/>
              <a:t>Tell learners they are rubbish because they use Excel and/or Word don't modularize their code, etc.</a:t>
            </a:r>
          </a:p>
          <a:p>
            <a:r>
              <a:rPr lang="it-IT"/>
              <a:t>Repeatedly make digs about Windows and praise Linux, e.g., say that the former is for amateurs.</a:t>
            </a:r>
          </a:p>
          <a:p>
            <a:r>
              <a:rPr lang="it-IT"/>
              <a:t>Criticise GUI applications (and by implication their users) and describe command-line tools as the One True Way.</a:t>
            </a:r>
          </a:p>
          <a:p>
            <a:r>
              <a:rPr lang="it-IT"/>
              <a:t>Dive into complex or detailed technical discussion with the one or two people in the audience who clearly don't actually need to be there.</a:t>
            </a:r>
          </a:p>
          <a:p>
            <a:r>
              <a:rPr lang="it-IT"/>
              <a:t>Pretend to know more than you do. People will actually trust you more if you are frank about the limitations of your knowledge, and will be more likely to ask questions and seek help.</a:t>
            </a:r>
          </a:p>
          <a:p>
            <a:r>
              <a:rPr lang="it-IT"/>
              <a:t>Use the J word ("just"). This signals the learner that the instructor thinks their problem is trivial and by extension that they therefore must be stupid for not being able to figure it out.</a:t>
            </a:r>
          </a:p>
          <a:p>
            <a:endParaRPr lang="it-IT"/>
          </a:p>
        </p:txBody>
      </p:sp>
    </p:spTree>
    <p:extLst>
      <p:ext uri="{BB962C8B-B14F-4D97-AF65-F5344CB8AC3E}">
        <p14:creationId xmlns:p14="http://schemas.microsoft.com/office/powerpoint/2010/main" val="216140434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CCC42-E7ED-1746-B87B-47506156A475}"/>
              </a:ext>
            </a:extLst>
          </p:cNvPr>
          <p:cNvSpPr>
            <a:spLocks noGrp="1"/>
          </p:cNvSpPr>
          <p:nvPr>
            <p:ph type="title"/>
          </p:nvPr>
        </p:nvSpPr>
        <p:spPr/>
        <p:txBody>
          <a:bodyPr>
            <a:normAutofit/>
          </a:bodyPr>
          <a:lstStyle/>
          <a:p>
            <a:r>
              <a:rPr lang="it-IT" b="1"/>
              <a:t>Examples of techniques that you can use to promote engagement in training</a:t>
            </a:r>
          </a:p>
        </p:txBody>
      </p:sp>
      <p:sp>
        <p:nvSpPr>
          <p:cNvPr id="3" name="Content Placeholder 2">
            <a:extLst>
              <a:ext uri="{FF2B5EF4-FFF2-40B4-BE49-F238E27FC236}">
                <a16:creationId xmlns:a16="http://schemas.microsoft.com/office/drawing/2014/main" id="{ABAF0D53-B752-4247-B40F-D9BAA9137C6B}"/>
              </a:ext>
            </a:extLst>
          </p:cNvPr>
          <p:cNvSpPr>
            <a:spLocks noGrp="1"/>
          </p:cNvSpPr>
          <p:nvPr>
            <p:ph idx="1"/>
          </p:nvPr>
        </p:nvSpPr>
        <p:spPr/>
        <p:txBody>
          <a:bodyPr>
            <a:normAutofit fontScale="92500" lnSpcReduction="20000"/>
          </a:bodyPr>
          <a:lstStyle/>
          <a:p>
            <a:r>
              <a:rPr lang="it-IT"/>
              <a:t>Establish teamwork by agreement</a:t>
            </a:r>
          </a:p>
          <a:p>
            <a:r>
              <a:rPr lang="it-IT"/>
              <a:t>Introduce blended multi-media materials </a:t>
            </a:r>
          </a:p>
          <a:p>
            <a:r>
              <a:rPr lang="it-IT"/>
              <a:t>Make frequent use of instant feedback to monitor and to induce self-assessment</a:t>
            </a:r>
          </a:p>
          <a:p>
            <a:r>
              <a:rPr lang="it-IT"/>
              <a:t>Offer participatory stimuli (prizes, gamifications)</a:t>
            </a:r>
          </a:p>
          <a:p>
            <a:r>
              <a:rPr lang="it-IT"/>
              <a:t>Let learners doing recaps (in the morning about the day before, at the end of sessions, etc)</a:t>
            </a:r>
          </a:p>
          <a:p>
            <a:r>
              <a:rPr lang="it-IT"/>
              <a:t>Introduce physical exercise (e.g. at the beginning of after-lunch sessions): this is good for both physical and mental health</a:t>
            </a:r>
          </a:p>
          <a:p>
            <a:r>
              <a:rPr lang="it-IT"/>
              <a:t>Introduce short, relaxing breaks (e.g. one minute meditation)</a:t>
            </a:r>
          </a:p>
          <a:p>
            <a:r>
              <a:rPr lang="it-IT"/>
              <a:t>Assign tasks to groups (e.g. Python libraries) and let the groups present the result of their work</a:t>
            </a:r>
          </a:p>
          <a:p>
            <a:endParaRPr lang="it-IT"/>
          </a:p>
        </p:txBody>
      </p:sp>
    </p:spTree>
    <p:extLst>
      <p:ext uri="{BB962C8B-B14F-4D97-AF65-F5344CB8AC3E}">
        <p14:creationId xmlns:p14="http://schemas.microsoft.com/office/powerpoint/2010/main" val="403461109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8F85A-1B18-2845-8065-CCA9027B1013}"/>
              </a:ext>
            </a:extLst>
          </p:cNvPr>
          <p:cNvSpPr>
            <a:spLocks noGrp="1"/>
          </p:cNvSpPr>
          <p:nvPr>
            <p:ph type="title"/>
          </p:nvPr>
        </p:nvSpPr>
        <p:spPr/>
        <p:txBody>
          <a:bodyPr>
            <a:normAutofit/>
          </a:bodyPr>
          <a:lstStyle/>
          <a:p>
            <a:r>
              <a:rPr lang="it-IT" b="1"/>
              <a:t>Activities and attitudes the instructor should keep to a minimum</a:t>
            </a:r>
            <a:endParaRPr lang="it-IT"/>
          </a:p>
        </p:txBody>
      </p:sp>
      <p:sp>
        <p:nvSpPr>
          <p:cNvPr id="3" name="Content Placeholder 2">
            <a:extLst>
              <a:ext uri="{FF2B5EF4-FFF2-40B4-BE49-F238E27FC236}">
                <a16:creationId xmlns:a16="http://schemas.microsoft.com/office/drawing/2014/main" id="{B18ECD2A-A9D0-7A45-9D9A-9D8F4ACCB289}"/>
              </a:ext>
            </a:extLst>
          </p:cNvPr>
          <p:cNvSpPr>
            <a:spLocks noGrp="1"/>
          </p:cNvSpPr>
          <p:nvPr>
            <p:ph idx="1"/>
          </p:nvPr>
        </p:nvSpPr>
        <p:spPr/>
        <p:txBody>
          <a:bodyPr/>
          <a:lstStyle/>
          <a:p>
            <a:r>
              <a:rPr lang="it-IT"/>
              <a:t>lecturing</a:t>
            </a:r>
          </a:p>
          <a:p>
            <a:r>
              <a:rPr lang="it-IT"/>
              <a:t>individual work out</a:t>
            </a:r>
          </a:p>
          <a:p>
            <a:r>
              <a:rPr lang="it-IT"/>
              <a:t>providing answers before letting participants doing it</a:t>
            </a:r>
          </a:p>
          <a:p>
            <a:r>
              <a:rPr lang="it-IT"/>
              <a:t>keeping the same pace for long time</a:t>
            </a:r>
          </a:p>
          <a:p>
            <a:r>
              <a:rPr lang="it-IT"/>
              <a:t>using a monotone modality of content delivery (including the tone of the voice)</a:t>
            </a:r>
          </a:p>
          <a:p>
            <a:r>
              <a:rPr lang="it-IT"/>
              <a:t>showing no enthusiasm</a:t>
            </a:r>
          </a:p>
          <a:p>
            <a:endParaRPr lang="it-IT"/>
          </a:p>
        </p:txBody>
      </p:sp>
    </p:spTree>
    <p:extLst>
      <p:ext uri="{BB962C8B-B14F-4D97-AF65-F5344CB8AC3E}">
        <p14:creationId xmlns:p14="http://schemas.microsoft.com/office/powerpoint/2010/main" val="360004142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6D72C-6CE7-EA4C-A077-C0068344E721}"/>
              </a:ext>
            </a:extLst>
          </p:cNvPr>
          <p:cNvSpPr>
            <a:spLocks noGrp="1"/>
          </p:cNvSpPr>
          <p:nvPr>
            <p:ph type="title"/>
          </p:nvPr>
        </p:nvSpPr>
        <p:spPr>
          <a:xfrm>
            <a:off x="623048" y="0"/>
            <a:ext cx="11568952" cy="1036731"/>
          </a:xfrm>
        </p:spPr>
        <p:txBody>
          <a:bodyPr>
            <a:normAutofit/>
          </a:bodyPr>
          <a:lstStyle/>
          <a:p>
            <a:r>
              <a:rPr lang="it-IT" sz="3600" b="1">
                <a:latin typeface="Corbel" panose="020B0503020204020204" pitchFamily="34" charset="0"/>
              </a:rPr>
              <a:t>Activities and attitudes the instructor should promote</a:t>
            </a:r>
            <a:endParaRPr lang="it-IT" sz="3600">
              <a:latin typeface="Corbel" panose="020B0503020204020204" pitchFamily="34" charset="0"/>
            </a:endParaRPr>
          </a:p>
        </p:txBody>
      </p:sp>
      <p:sp>
        <p:nvSpPr>
          <p:cNvPr id="3" name="Content Placeholder 2">
            <a:extLst>
              <a:ext uri="{FF2B5EF4-FFF2-40B4-BE49-F238E27FC236}">
                <a16:creationId xmlns:a16="http://schemas.microsoft.com/office/drawing/2014/main" id="{3BF6D4B0-B2ED-8547-A982-9347400CA4B5}"/>
              </a:ext>
            </a:extLst>
          </p:cNvPr>
          <p:cNvSpPr>
            <a:spLocks noGrp="1"/>
          </p:cNvSpPr>
          <p:nvPr>
            <p:ph idx="1"/>
          </p:nvPr>
        </p:nvSpPr>
        <p:spPr>
          <a:xfrm>
            <a:off x="623048" y="1036731"/>
            <a:ext cx="10515600" cy="5471645"/>
          </a:xfrm>
        </p:spPr>
        <p:txBody>
          <a:bodyPr>
            <a:noAutofit/>
          </a:bodyPr>
          <a:lstStyle/>
          <a:p>
            <a:r>
              <a:rPr lang="it-IT" sz="2400" b="1"/>
              <a:t>listening</a:t>
            </a:r>
          </a:p>
          <a:p>
            <a:r>
              <a:rPr lang="it-IT" sz="2400"/>
              <a:t>questions asking</a:t>
            </a:r>
          </a:p>
          <a:p>
            <a:r>
              <a:rPr lang="it-IT" sz="2400"/>
              <a:t>challenging learners</a:t>
            </a:r>
          </a:p>
          <a:p>
            <a:r>
              <a:rPr lang="it-IT" sz="2400"/>
              <a:t>group discussions/brainstorming</a:t>
            </a:r>
          </a:p>
          <a:p>
            <a:r>
              <a:rPr lang="it-IT" sz="2400"/>
              <a:t>work in pairs/groups</a:t>
            </a:r>
          </a:p>
          <a:p>
            <a:r>
              <a:rPr lang="it-IT" sz="2400"/>
              <a:t>problem solving</a:t>
            </a:r>
          </a:p>
          <a:p>
            <a:r>
              <a:rPr lang="it-IT" sz="2400"/>
              <a:t>peer instruction (using sticky notes, see below Carpentry teaching practices)</a:t>
            </a:r>
          </a:p>
          <a:p>
            <a:r>
              <a:rPr lang="it-IT" sz="2400"/>
              <a:t>participants' interaction/neworking</a:t>
            </a:r>
          </a:p>
          <a:p>
            <a:r>
              <a:rPr lang="it-IT" sz="2400"/>
              <a:t>games</a:t>
            </a:r>
          </a:p>
          <a:p>
            <a:r>
              <a:rPr lang="it-IT" sz="2400"/>
              <a:t>physical exercise</a:t>
            </a:r>
          </a:p>
          <a:p>
            <a:r>
              <a:rPr lang="it-IT" sz="2400"/>
              <a:t>presentations by participants</a:t>
            </a:r>
          </a:p>
          <a:p>
            <a:r>
              <a:rPr lang="it-IT" sz="2400"/>
              <a:t>mode/pace/activity frequent change</a:t>
            </a:r>
          </a:p>
          <a:p>
            <a:endParaRPr lang="it-IT" sz="2400"/>
          </a:p>
        </p:txBody>
      </p:sp>
    </p:spTree>
    <p:extLst>
      <p:ext uri="{BB962C8B-B14F-4D97-AF65-F5344CB8AC3E}">
        <p14:creationId xmlns:p14="http://schemas.microsoft.com/office/powerpoint/2010/main" val="244655935"/>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D3469-9EA9-B542-9BDF-894E96C89D96}"/>
              </a:ext>
            </a:extLst>
          </p:cNvPr>
          <p:cNvSpPr>
            <a:spLocks noGrp="1"/>
          </p:cNvSpPr>
          <p:nvPr>
            <p:ph type="title"/>
          </p:nvPr>
        </p:nvSpPr>
        <p:spPr/>
        <p:txBody>
          <a:bodyPr/>
          <a:lstStyle/>
          <a:p>
            <a:r>
              <a:rPr lang="it-IT" b="1"/>
              <a:t>Gamification</a:t>
            </a:r>
            <a:endParaRPr lang="it-IT"/>
          </a:p>
        </p:txBody>
      </p:sp>
      <p:sp>
        <p:nvSpPr>
          <p:cNvPr id="3" name="Content Placeholder 2">
            <a:extLst>
              <a:ext uri="{FF2B5EF4-FFF2-40B4-BE49-F238E27FC236}">
                <a16:creationId xmlns:a16="http://schemas.microsoft.com/office/drawing/2014/main" id="{9D5C4F8A-B240-3146-A41A-98CA74442B1E}"/>
              </a:ext>
            </a:extLst>
          </p:cNvPr>
          <p:cNvSpPr>
            <a:spLocks noGrp="1"/>
          </p:cNvSpPr>
          <p:nvPr>
            <p:ph idx="1"/>
          </p:nvPr>
        </p:nvSpPr>
        <p:spPr>
          <a:xfrm>
            <a:off x="838200" y="1624294"/>
            <a:ext cx="10515600" cy="4351338"/>
          </a:xfrm>
        </p:spPr>
        <p:txBody>
          <a:bodyPr>
            <a:normAutofit fontScale="92500" lnSpcReduction="10000"/>
          </a:bodyPr>
          <a:lstStyle/>
          <a:p>
            <a:pPr marL="0" indent="0">
              <a:buNone/>
            </a:pPr>
            <a:r>
              <a:rPr lang="it-IT"/>
              <a:t>Using games in training may be an effective technique in many aspects.</a:t>
            </a:r>
          </a:p>
          <a:p>
            <a:pPr marL="0" indent="0">
              <a:buNone/>
            </a:pPr>
            <a:r>
              <a:rPr lang="it-IT"/>
              <a:t>Games promote:</a:t>
            </a:r>
          </a:p>
          <a:p>
            <a:pPr marL="0" indent="0">
              <a:buNone/>
            </a:pPr>
            <a:endParaRPr lang="it-IT"/>
          </a:p>
          <a:p>
            <a:r>
              <a:rPr lang="it-IT"/>
              <a:t>ice breaking</a:t>
            </a:r>
          </a:p>
          <a:p>
            <a:r>
              <a:rPr lang="it-IT"/>
              <a:t>interactivity</a:t>
            </a:r>
          </a:p>
          <a:p>
            <a:r>
              <a:rPr lang="it-IT"/>
              <a:t>networking</a:t>
            </a:r>
          </a:p>
          <a:p>
            <a:r>
              <a:rPr lang="it-IT"/>
              <a:t>fun</a:t>
            </a:r>
          </a:p>
          <a:p>
            <a:r>
              <a:rPr lang="it-IT"/>
              <a:t>pace discontinuity</a:t>
            </a:r>
          </a:p>
          <a:p>
            <a:r>
              <a:rPr lang="it-IT"/>
              <a:t>relax</a:t>
            </a:r>
            <a:br>
              <a:rPr lang="it-IT"/>
            </a:br>
            <a:endParaRPr lang="it-IT"/>
          </a:p>
        </p:txBody>
      </p:sp>
    </p:spTree>
    <p:extLst>
      <p:ext uri="{BB962C8B-B14F-4D97-AF65-F5344CB8AC3E}">
        <p14:creationId xmlns:p14="http://schemas.microsoft.com/office/powerpoint/2010/main" val="4276360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102C7-562E-FB42-AB72-72AE9108AE8E}"/>
              </a:ext>
            </a:extLst>
          </p:cNvPr>
          <p:cNvSpPr>
            <a:spLocks noGrp="1"/>
          </p:cNvSpPr>
          <p:nvPr>
            <p:ph type="title"/>
          </p:nvPr>
        </p:nvSpPr>
        <p:spPr/>
        <p:txBody>
          <a:bodyPr/>
          <a:lstStyle/>
          <a:p>
            <a:r>
              <a:rPr lang="en-US" b="1" dirty="0"/>
              <a:t>How learning works</a:t>
            </a:r>
            <a:endParaRPr lang="it-IT" b="1" dirty="0"/>
          </a:p>
        </p:txBody>
      </p:sp>
      <p:sp>
        <p:nvSpPr>
          <p:cNvPr id="3" name="Content Placeholder 2">
            <a:extLst>
              <a:ext uri="{FF2B5EF4-FFF2-40B4-BE49-F238E27FC236}">
                <a16:creationId xmlns:a16="http://schemas.microsoft.com/office/drawing/2014/main" id="{64ED9749-75A5-3B46-A904-365F47BDF655}"/>
              </a:ext>
            </a:extLst>
          </p:cNvPr>
          <p:cNvSpPr>
            <a:spLocks noGrp="1"/>
          </p:cNvSpPr>
          <p:nvPr>
            <p:ph idx="1"/>
          </p:nvPr>
        </p:nvSpPr>
        <p:spPr/>
        <p:txBody>
          <a:bodyPr/>
          <a:lstStyle/>
          <a:p>
            <a:r>
              <a:rPr lang="en-US" dirty="0">
                <a:hlinkClick r:id="rId2"/>
              </a:rPr>
              <a:t>What is learning?</a:t>
            </a:r>
          </a:p>
          <a:p>
            <a:r>
              <a:rPr lang="en-US" dirty="0">
                <a:hlinkClick r:id="rId2"/>
              </a:rPr>
              <a:t>Which learning theory?</a:t>
            </a:r>
            <a:endParaRPr lang="it-IT" dirty="0"/>
          </a:p>
        </p:txBody>
      </p:sp>
    </p:spTree>
    <p:extLst>
      <p:ext uri="{BB962C8B-B14F-4D97-AF65-F5344CB8AC3E}">
        <p14:creationId xmlns:p14="http://schemas.microsoft.com/office/powerpoint/2010/main" val="338188834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63C01-F262-D446-A792-6C7E13BD877A}"/>
              </a:ext>
            </a:extLst>
          </p:cNvPr>
          <p:cNvSpPr>
            <a:spLocks noGrp="1"/>
          </p:cNvSpPr>
          <p:nvPr>
            <p:ph type="title"/>
          </p:nvPr>
        </p:nvSpPr>
        <p:spPr>
          <a:xfrm>
            <a:off x="2595281" y="2785596"/>
            <a:ext cx="6996953" cy="1325563"/>
          </a:xfrm>
        </p:spPr>
        <p:txBody>
          <a:bodyPr/>
          <a:lstStyle/>
          <a:p>
            <a:r>
              <a:rPr lang="it-IT">
                <a:latin typeface="Corbel" panose="020B0503020204020204" pitchFamily="34" charset="0"/>
              </a:rPr>
              <a:t>Introductions and wrap-ups</a:t>
            </a:r>
          </a:p>
        </p:txBody>
      </p:sp>
      <p:sp>
        <p:nvSpPr>
          <p:cNvPr id="4" name="TextBox 3">
            <a:extLst>
              <a:ext uri="{FF2B5EF4-FFF2-40B4-BE49-F238E27FC236}">
                <a16:creationId xmlns:a16="http://schemas.microsoft.com/office/drawing/2014/main" id="{7D70A88C-C08F-9E4A-8DCA-6FEF1800D374}"/>
              </a:ext>
            </a:extLst>
          </p:cNvPr>
          <p:cNvSpPr txBox="1"/>
          <p:nvPr/>
        </p:nvSpPr>
        <p:spPr>
          <a:xfrm>
            <a:off x="3508273" y="1237128"/>
            <a:ext cx="4794454" cy="769441"/>
          </a:xfrm>
          <a:prstGeom prst="rect">
            <a:avLst/>
          </a:prstGeom>
          <a:noFill/>
        </p:spPr>
        <p:txBody>
          <a:bodyPr wrap="none" rtlCol="0">
            <a:spAutoFit/>
          </a:bodyPr>
          <a:lstStyle/>
          <a:p>
            <a:r>
              <a:rPr lang="it-IT" sz="4400"/>
              <a:t>The importance of…</a:t>
            </a:r>
          </a:p>
        </p:txBody>
      </p:sp>
    </p:spTree>
    <p:extLst>
      <p:ext uri="{BB962C8B-B14F-4D97-AF65-F5344CB8AC3E}">
        <p14:creationId xmlns:p14="http://schemas.microsoft.com/office/powerpoint/2010/main" val="1462584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4C046-6B4B-864C-845B-B667C45013BA}"/>
              </a:ext>
            </a:extLst>
          </p:cNvPr>
          <p:cNvSpPr>
            <a:spLocks noGrp="1"/>
          </p:cNvSpPr>
          <p:nvPr>
            <p:ph type="title"/>
          </p:nvPr>
        </p:nvSpPr>
        <p:spPr>
          <a:xfrm>
            <a:off x="780288" y="182245"/>
            <a:ext cx="10905744" cy="1325563"/>
          </a:xfrm>
        </p:spPr>
        <p:txBody>
          <a:bodyPr>
            <a:noAutofit/>
          </a:bodyPr>
          <a:lstStyle/>
          <a:p>
            <a:r>
              <a:rPr lang="it-IT" sz="3600" b="1" dirty="0"/>
              <a:t>How </a:t>
            </a:r>
            <a:r>
              <a:rPr lang="it-IT" sz="3600" b="1" dirty="0" err="1"/>
              <a:t>learning</a:t>
            </a:r>
            <a:r>
              <a:rPr lang="it-IT" sz="3600" b="1" dirty="0"/>
              <a:t> </a:t>
            </a:r>
            <a:r>
              <a:rPr lang="it-IT" sz="3600" b="1" dirty="0" err="1"/>
              <a:t>works</a:t>
            </a:r>
            <a:r>
              <a:rPr lang="it-IT" sz="3600" b="1" dirty="0"/>
              <a:t>: Seven </a:t>
            </a:r>
            <a:r>
              <a:rPr lang="it-IT" sz="3600" b="1" dirty="0" err="1"/>
              <a:t>research-based</a:t>
            </a:r>
            <a:r>
              <a:rPr lang="it-IT" sz="3600" b="1" dirty="0"/>
              <a:t> </a:t>
            </a:r>
            <a:r>
              <a:rPr lang="it-IT" sz="3600" b="1" dirty="0" err="1"/>
              <a:t>principles</a:t>
            </a:r>
            <a:r>
              <a:rPr lang="it-IT" sz="3600" b="1" dirty="0"/>
              <a:t> for </a:t>
            </a:r>
            <a:r>
              <a:rPr lang="it-IT" sz="3600" b="1" dirty="0" err="1"/>
              <a:t>smart</a:t>
            </a:r>
            <a:r>
              <a:rPr lang="it-IT" sz="3600" b="1" dirty="0"/>
              <a:t> </a:t>
            </a:r>
            <a:r>
              <a:rPr lang="it-IT" sz="3600" b="1" dirty="0" err="1"/>
              <a:t>teaching</a:t>
            </a:r>
            <a:r>
              <a:rPr lang="it-IT" sz="3600" b="1" dirty="0"/>
              <a:t> </a:t>
            </a:r>
            <a:r>
              <a:rPr lang="it-IT" sz="3200" dirty="0"/>
              <a:t>(</a:t>
            </a:r>
            <a:r>
              <a:rPr lang="it-IT" sz="3200" dirty="0" err="1"/>
              <a:t>Ambrose</a:t>
            </a:r>
            <a:r>
              <a:rPr lang="it-IT" sz="3200" dirty="0"/>
              <a:t>, et al. 2010)</a:t>
            </a:r>
          </a:p>
        </p:txBody>
      </p:sp>
      <p:sp>
        <p:nvSpPr>
          <p:cNvPr id="3" name="Content Placeholder 2">
            <a:extLst>
              <a:ext uri="{FF2B5EF4-FFF2-40B4-BE49-F238E27FC236}">
                <a16:creationId xmlns:a16="http://schemas.microsoft.com/office/drawing/2014/main" id="{36B2C623-02B9-C04D-920B-BD08CD416CD8}"/>
              </a:ext>
            </a:extLst>
          </p:cNvPr>
          <p:cNvSpPr>
            <a:spLocks noGrp="1"/>
          </p:cNvSpPr>
          <p:nvPr>
            <p:ph idx="1"/>
          </p:nvPr>
        </p:nvSpPr>
        <p:spPr>
          <a:xfrm>
            <a:off x="548640" y="1664208"/>
            <a:ext cx="11448288" cy="5084064"/>
          </a:xfrm>
        </p:spPr>
        <p:txBody>
          <a:bodyPr>
            <a:normAutofit fontScale="92500" lnSpcReduction="10000"/>
          </a:bodyPr>
          <a:lstStyle/>
          <a:p>
            <a:r>
              <a:rPr lang="it-IT" b="1" dirty="0" err="1"/>
              <a:t>Principle</a:t>
            </a:r>
            <a:r>
              <a:rPr lang="it-IT" b="1" dirty="0"/>
              <a:t> P1</a:t>
            </a:r>
            <a:r>
              <a:rPr lang="it-IT" dirty="0"/>
              <a:t>: Students' </a:t>
            </a:r>
            <a:r>
              <a:rPr lang="it-IT" dirty="0" err="1"/>
              <a:t>prior</a:t>
            </a:r>
            <a:r>
              <a:rPr lang="it-IT" dirty="0"/>
              <a:t> </a:t>
            </a:r>
            <a:r>
              <a:rPr lang="it-IT" dirty="0" err="1"/>
              <a:t>knowledge</a:t>
            </a:r>
            <a:r>
              <a:rPr lang="it-IT" dirty="0"/>
              <a:t> can help or </a:t>
            </a:r>
            <a:r>
              <a:rPr lang="it-IT" dirty="0" err="1"/>
              <a:t>hinder</a:t>
            </a:r>
            <a:r>
              <a:rPr lang="it-IT" dirty="0"/>
              <a:t> </a:t>
            </a:r>
            <a:r>
              <a:rPr lang="it-IT" dirty="0" err="1"/>
              <a:t>learning</a:t>
            </a:r>
            <a:r>
              <a:rPr lang="it-IT" dirty="0"/>
              <a:t>.</a:t>
            </a:r>
          </a:p>
          <a:p>
            <a:r>
              <a:rPr lang="it-IT" b="1" dirty="0" err="1">
                <a:solidFill>
                  <a:schemeClr val="bg1"/>
                </a:solidFill>
              </a:rPr>
              <a:t>Principle</a:t>
            </a:r>
            <a:r>
              <a:rPr lang="it-IT" b="1" dirty="0">
                <a:solidFill>
                  <a:schemeClr val="bg1"/>
                </a:solidFill>
              </a:rPr>
              <a:t> P2</a:t>
            </a:r>
            <a:r>
              <a:rPr lang="it-IT" dirty="0">
                <a:solidFill>
                  <a:schemeClr val="bg1"/>
                </a:solidFill>
              </a:rPr>
              <a:t>: How </a:t>
            </a:r>
            <a:r>
              <a:rPr lang="it-IT" dirty="0" err="1">
                <a:solidFill>
                  <a:schemeClr val="bg1"/>
                </a:solidFill>
              </a:rPr>
              <a:t>students</a:t>
            </a:r>
            <a:r>
              <a:rPr lang="it-IT" dirty="0">
                <a:solidFill>
                  <a:schemeClr val="bg1"/>
                </a:solidFill>
              </a:rPr>
              <a:t> </a:t>
            </a:r>
            <a:r>
              <a:rPr lang="it-IT" dirty="0" err="1">
                <a:solidFill>
                  <a:schemeClr val="bg1"/>
                </a:solidFill>
              </a:rPr>
              <a:t>organise</a:t>
            </a:r>
            <a:r>
              <a:rPr lang="it-IT" dirty="0">
                <a:solidFill>
                  <a:schemeClr val="bg1"/>
                </a:solidFill>
              </a:rPr>
              <a:t> </a:t>
            </a:r>
            <a:r>
              <a:rPr lang="it-IT" dirty="0" err="1">
                <a:solidFill>
                  <a:schemeClr val="bg1"/>
                </a:solidFill>
              </a:rPr>
              <a:t>knowledge</a:t>
            </a:r>
            <a:r>
              <a:rPr lang="it-IT" dirty="0">
                <a:solidFill>
                  <a:schemeClr val="bg1"/>
                </a:solidFill>
              </a:rPr>
              <a:t> </a:t>
            </a:r>
            <a:r>
              <a:rPr lang="it-IT" dirty="0" err="1">
                <a:solidFill>
                  <a:schemeClr val="bg1"/>
                </a:solidFill>
              </a:rPr>
              <a:t>influences</a:t>
            </a:r>
            <a:r>
              <a:rPr lang="it-IT" dirty="0">
                <a:solidFill>
                  <a:schemeClr val="bg1"/>
                </a:solidFill>
              </a:rPr>
              <a:t> </a:t>
            </a:r>
            <a:r>
              <a:rPr lang="it-IT" dirty="0" err="1">
                <a:solidFill>
                  <a:schemeClr val="bg1"/>
                </a:solidFill>
              </a:rPr>
              <a:t>how</a:t>
            </a:r>
            <a:r>
              <a:rPr lang="it-IT" dirty="0">
                <a:solidFill>
                  <a:schemeClr val="bg1"/>
                </a:solidFill>
              </a:rPr>
              <a:t> </a:t>
            </a:r>
            <a:r>
              <a:rPr lang="it-IT" dirty="0" err="1">
                <a:solidFill>
                  <a:schemeClr val="bg1"/>
                </a:solidFill>
              </a:rPr>
              <a:t>they</a:t>
            </a:r>
            <a:r>
              <a:rPr lang="it-IT" dirty="0">
                <a:solidFill>
                  <a:schemeClr val="bg1"/>
                </a:solidFill>
              </a:rPr>
              <a:t> </a:t>
            </a:r>
            <a:r>
              <a:rPr lang="it-IT" dirty="0" err="1">
                <a:solidFill>
                  <a:schemeClr val="bg1"/>
                </a:solidFill>
              </a:rPr>
              <a:t>learn</a:t>
            </a:r>
            <a:r>
              <a:rPr lang="it-IT" dirty="0">
                <a:solidFill>
                  <a:schemeClr val="bg1"/>
                </a:solidFill>
              </a:rPr>
              <a:t> and </a:t>
            </a:r>
            <a:r>
              <a:rPr lang="it-IT" dirty="0" err="1">
                <a:solidFill>
                  <a:schemeClr val="bg1"/>
                </a:solidFill>
              </a:rPr>
              <a:t>apply</a:t>
            </a:r>
            <a:r>
              <a:rPr lang="it-IT" dirty="0">
                <a:solidFill>
                  <a:schemeClr val="bg1"/>
                </a:solidFill>
              </a:rPr>
              <a:t> </a:t>
            </a:r>
            <a:r>
              <a:rPr lang="it-IT" dirty="0" err="1">
                <a:solidFill>
                  <a:schemeClr val="bg1"/>
                </a:solidFill>
              </a:rPr>
              <a:t>what</a:t>
            </a:r>
            <a:r>
              <a:rPr lang="it-IT" dirty="0">
                <a:solidFill>
                  <a:schemeClr val="bg1"/>
                </a:solidFill>
              </a:rPr>
              <a:t> </a:t>
            </a:r>
            <a:r>
              <a:rPr lang="it-IT" dirty="0" err="1">
                <a:solidFill>
                  <a:schemeClr val="bg1"/>
                </a:solidFill>
              </a:rPr>
              <a:t>they</a:t>
            </a:r>
            <a:r>
              <a:rPr lang="it-IT" dirty="0">
                <a:solidFill>
                  <a:schemeClr val="bg1"/>
                </a:solidFill>
              </a:rPr>
              <a:t> </a:t>
            </a:r>
            <a:r>
              <a:rPr lang="it-IT" dirty="0" err="1">
                <a:solidFill>
                  <a:schemeClr val="bg1"/>
                </a:solidFill>
              </a:rPr>
              <a:t>know</a:t>
            </a:r>
            <a:r>
              <a:rPr lang="it-IT" dirty="0">
                <a:solidFill>
                  <a:schemeClr val="bg1"/>
                </a:solidFill>
              </a:rPr>
              <a:t>.</a:t>
            </a:r>
          </a:p>
          <a:p>
            <a:r>
              <a:rPr lang="it-IT" b="1" dirty="0" err="1">
                <a:solidFill>
                  <a:schemeClr val="bg1"/>
                </a:solidFill>
              </a:rPr>
              <a:t>Principle</a:t>
            </a:r>
            <a:r>
              <a:rPr lang="it-IT" b="1" dirty="0">
                <a:solidFill>
                  <a:schemeClr val="bg1"/>
                </a:solidFill>
              </a:rPr>
              <a:t> P3</a:t>
            </a:r>
            <a:r>
              <a:rPr lang="it-IT" dirty="0">
                <a:solidFill>
                  <a:schemeClr val="bg1"/>
                </a:solidFill>
              </a:rPr>
              <a:t>: Students </a:t>
            </a:r>
            <a:r>
              <a:rPr lang="it-IT" dirty="0" err="1">
                <a:solidFill>
                  <a:schemeClr val="bg1"/>
                </a:solidFill>
              </a:rPr>
              <a:t>motivation</a:t>
            </a:r>
            <a:r>
              <a:rPr lang="it-IT" dirty="0">
                <a:solidFill>
                  <a:schemeClr val="bg1"/>
                </a:solidFill>
              </a:rPr>
              <a:t> </a:t>
            </a:r>
            <a:r>
              <a:rPr lang="it-IT" dirty="0" err="1">
                <a:solidFill>
                  <a:schemeClr val="bg1"/>
                </a:solidFill>
              </a:rPr>
              <a:t>determines</a:t>
            </a:r>
            <a:r>
              <a:rPr lang="it-IT" dirty="0">
                <a:solidFill>
                  <a:schemeClr val="bg1"/>
                </a:solidFill>
              </a:rPr>
              <a:t>, </a:t>
            </a:r>
            <a:r>
              <a:rPr lang="it-IT" dirty="0" err="1">
                <a:solidFill>
                  <a:schemeClr val="bg1"/>
                </a:solidFill>
              </a:rPr>
              <a:t>directs</a:t>
            </a:r>
            <a:r>
              <a:rPr lang="it-IT" dirty="0">
                <a:solidFill>
                  <a:schemeClr val="bg1"/>
                </a:solidFill>
              </a:rPr>
              <a:t> and </a:t>
            </a:r>
            <a:r>
              <a:rPr lang="it-IT" dirty="0" err="1">
                <a:solidFill>
                  <a:schemeClr val="bg1"/>
                </a:solidFill>
              </a:rPr>
              <a:t>sustains</a:t>
            </a:r>
            <a:r>
              <a:rPr lang="it-IT" dirty="0">
                <a:solidFill>
                  <a:schemeClr val="bg1"/>
                </a:solidFill>
              </a:rPr>
              <a:t> </a:t>
            </a:r>
            <a:r>
              <a:rPr lang="it-IT" dirty="0" err="1">
                <a:solidFill>
                  <a:schemeClr val="bg1"/>
                </a:solidFill>
              </a:rPr>
              <a:t>what</a:t>
            </a:r>
            <a:r>
              <a:rPr lang="it-IT" dirty="0">
                <a:solidFill>
                  <a:schemeClr val="bg1"/>
                </a:solidFill>
              </a:rPr>
              <a:t> </a:t>
            </a:r>
            <a:r>
              <a:rPr lang="it-IT" dirty="0" err="1">
                <a:solidFill>
                  <a:schemeClr val="bg1"/>
                </a:solidFill>
              </a:rPr>
              <a:t>they</a:t>
            </a:r>
            <a:r>
              <a:rPr lang="it-IT" dirty="0">
                <a:solidFill>
                  <a:schemeClr val="bg1"/>
                </a:solidFill>
              </a:rPr>
              <a:t> do </a:t>
            </a:r>
            <a:r>
              <a:rPr lang="it-IT" dirty="0" err="1">
                <a:solidFill>
                  <a:schemeClr val="bg1"/>
                </a:solidFill>
              </a:rPr>
              <a:t>learn</a:t>
            </a:r>
            <a:r>
              <a:rPr lang="it-IT" dirty="0">
                <a:solidFill>
                  <a:schemeClr val="bg1"/>
                </a:solidFill>
              </a:rPr>
              <a:t>.</a:t>
            </a:r>
          </a:p>
          <a:p>
            <a:r>
              <a:rPr lang="it-IT" b="1" dirty="0" err="1">
                <a:solidFill>
                  <a:schemeClr val="bg1"/>
                </a:solidFill>
              </a:rPr>
              <a:t>Principle</a:t>
            </a:r>
            <a:r>
              <a:rPr lang="it-IT" b="1" dirty="0">
                <a:solidFill>
                  <a:schemeClr val="bg1"/>
                </a:solidFill>
              </a:rPr>
              <a:t> P4</a:t>
            </a:r>
            <a:r>
              <a:rPr lang="it-IT" dirty="0">
                <a:solidFill>
                  <a:schemeClr val="bg1"/>
                </a:solidFill>
              </a:rPr>
              <a:t>: To </a:t>
            </a:r>
            <a:r>
              <a:rPr lang="it-IT" dirty="0" err="1">
                <a:solidFill>
                  <a:schemeClr val="bg1"/>
                </a:solidFill>
              </a:rPr>
              <a:t>develop</a:t>
            </a:r>
            <a:r>
              <a:rPr lang="it-IT" dirty="0">
                <a:solidFill>
                  <a:schemeClr val="bg1"/>
                </a:solidFill>
              </a:rPr>
              <a:t> </a:t>
            </a:r>
            <a:r>
              <a:rPr lang="it-IT" dirty="0" err="1">
                <a:solidFill>
                  <a:schemeClr val="bg1"/>
                </a:solidFill>
              </a:rPr>
              <a:t>mastery</a:t>
            </a:r>
            <a:r>
              <a:rPr lang="it-IT" dirty="0">
                <a:solidFill>
                  <a:schemeClr val="bg1"/>
                </a:solidFill>
              </a:rPr>
              <a:t>, </a:t>
            </a:r>
            <a:r>
              <a:rPr lang="it-IT" dirty="0" err="1">
                <a:solidFill>
                  <a:schemeClr val="bg1"/>
                </a:solidFill>
              </a:rPr>
              <a:t>students</a:t>
            </a:r>
            <a:r>
              <a:rPr lang="it-IT" dirty="0">
                <a:solidFill>
                  <a:schemeClr val="bg1"/>
                </a:solidFill>
              </a:rPr>
              <a:t> must </a:t>
            </a:r>
            <a:r>
              <a:rPr lang="it-IT" dirty="0" err="1">
                <a:solidFill>
                  <a:schemeClr val="bg1"/>
                </a:solidFill>
              </a:rPr>
              <a:t>acquire</a:t>
            </a:r>
            <a:r>
              <a:rPr lang="it-IT" dirty="0">
                <a:solidFill>
                  <a:schemeClr val="bg1"/>
                </a:solidFill>
              </a:rPr>
              <a:t> component </a:t>
            </a:r>
            <a:r>
              <a:rPr lang="it-IT" dirty="0" err="1">
                <a:solidFill>
                  <a:schemeClr val="bg1"/>
                </a:solidFill>
              </a:rPr>
              <a:t>skills</a:t>
            </a:r>
            <a:r>
              <a:rPr lang="it-IT" dirty="0">
                <a:solidFill>
                  <a:schemeClr val="bg1"/>
                </a:solidFill>
              </a:rPr>
              <a:t>, </a:t>
            </a:r>
            <a:r>
              <a:rPr lang="it-IT" dirty="0" err="1">
                <a:solidFill>
                  <a:schemeClr val="bg1"/>
                </a:solidFill>
              </a:rPr>
              <a:t>practice</a:t>
            </a:r>
            <a:r>
              <a:rPr lang="it-IT" dirty="0">
                <a:solidFill>
                  <a:schemeClr val="bg1"/>
                </a:solidFill>
              </a:rPr>
              <a:t> </a:t>
            </a:r>
            <a:r>
              <a:rPr lang="it-IT" dirty="0" err="1">
                <a:solidFill>
                  <a:schemeClr val="bg1"/>
                </a:solidFill>
              </a:rPr>
              <a:t>integrating</a:t>
            </a:r>
            <a:r>
              <a:rPr lang="it-IT" dirty="0">
                <a:solidFill>
                  <a:schemeClr val="bg1"/>
                </a:solidFill>
              </a:rPr>
              <a:t> </a:t>
            </a:r>
            <a:r>
              <a:rPr lang="it-IT" dirty="0" err="1">
                <a:solidFill>
                  <a:schemeClr val="bg1"/>
                </a:solidFill>
              </a:rPr>
              <a:t>them</a:t>
            </a:r>
            <a:r>
              <a:rPr lang="it-IT" dirty="0">
                <a:solidFill>
                  <a:schemeClr val="bg1"/>
                </a:solidFill>
              </a:rPr>
              <a:t>, and </a:t>
            </a:r>
            <a:r>
              <a:rPr lang="it-IT" dirty="0" err="1">
                <a:solidFill>
                  <a:schemeClr val="bg1"/>
                </a:solidFill>
              </a:rPr>
              <a:t>know</a:t>
            </a:r>
            <a:r>
              <a:rPr lang="it-IT" dirty="0">
                <a:solidFill>
                  <a:schemeClr val="bg1"/>
                </a:solidFill>
              </a:rPr>
              <a:t> </a:t>
            </a:r>
            <a:r>
              <a:rPr lang="it-IT" dirty="0" err="1">
                <a:solidFill>
                  <a:schemeClr val="bg1"/>
                </a:solidFill>
              </a:rPr>
              <a:t>when</a:t>
            </a:r>
            <a:r>
              <a:rPr lang="it-IT" dirty="0">
                <a:solidFill>
                  <a:schemeClr val="bg1"/>
                </a:solidFill>
              </a:rPr>
              <a:t> to </a:t>
            </a:r>
            <a:r>
              <a:rPr lang="it-IT" dirty="0" err="1">
                <a:solidFill>
                  <a:schemeClr val="bg1"/>
                </a:solidFill>
              </a:rPr>
              <a:t>apply</a:t>
            </a:r>
            <a:r>
              <a:rPr lang="it-IT" dirty="0">
                <a:solidFill>
                  <a:schemeClr val="bg1"/>
                </a:solidFill>
              </a:rPr>
              <a:t> </a:t>
            </a:r>
            <a:r>
              <a:rPr lang="it-IT" dirty="0" err="1">
                <a:solidFill>
                  <a:schemeClr val="bg1"/>
                </a:solidFill>
              </a:rPr>
              <a:t>what</a:t>
            </a:r>
            <a:r>
              <a:rPr lang="it-IT" dirty="0">
                <a:solidFill>
                  <a:schemeClr val="bg1"/>
                </a:solidFill>
              </a:rPr>
              <a:t> </a:t>
            </a:r>
            <a:r>
              <a:rPr lang="it-IT" dirty="0" err="1">
                <a:solidFill>
                  <a:schemeClr val="bg1"/>
                </a:solidFill>
              </a:rPr>
              <a:t>they</a:t>
            </a:r>
            <a:r>
              <a:rPr lang="it-IT" dirty="0">
                <a:solidFill>
                  <a:schemeClr val="bg1"/>
                </a:solidFill>
              </a:rPr>
              <a:t> </a:t>
            </a:r>
            <a:r>
              <a:rPr lang="it-IT" dirty="0" err="1">
                <a:solidFill>
                  <a:schemeClr val="bg1"/>
                </a:solidFill>
              </a:rPr>
              <a:t>have</a:t>
            </a:r>
            <a:r>
              <a:rPr lang="it-IT" dirty="0">
                <a:solidFill>
                  <a:schemeClr val="bg1"/>
                </a:solidFill>
              </a:rPr>
              <a:t> </a:t>
            </a:r>
            <a:r>
              <a:rPr lang="it-IT" dirty="0" err="1">
                <a:solidFill>
                  <a:schemeClr val="bg1"/>
                </a:solidFill>
              </a:rPr>
              <a:t>learned</a:t>
            </a:r>
            <a:endParaRPr lang="it-IT" dirty="0">
              <a:solidFill>
                <a:schemeClr val="bg1"/>
              </a:solidFill>
            </a:endParaRPr>
          </a:p>
          <a:p>
            <a:r>
              <a:rPr lang="it-IT" b="1" dirty="0" err="1">
                <a:solidFill>
                  <a:schemeClr val="bg1"/>
                </a:solidFill>
              </a:rPr>
              <a:t>Principle</a:t>
            </a:r>
            <a:r>
              <a:rPr lang="it-IT" b="1" dirty="0">
                <a:solidFill>
                  <a:schemeClr val="bg1"/>
                </a:solidFill>
              </a:rPr>
              <a:t> P5</a:t>
            </a:r>
            <a:r>
              <a:rPr lang="it-IT" dirty="0">
                <a:solidFill>
                  <a:schemeClr val="bg1"/>
                </a:solidFill>
              </a:rPr>
              <a:t>: Goal-</a:t>
            </a:r>
            <a:r>
              <a:rPr lang="it-IT" dirty="0" err="1">
                <a:solidFill>
                  <a:schemeClr val="bg1"/>
                </a:solidFill>
              </a:rPr>
              <a:t>directed</a:t>
            </a:r>
            <a:r>
              <a:rPr lang="it-IT" dirty="0">
                <a:solidFill>
                  <a:schemeClr val="bg1"/>
                </a:solidFill>
              </a:rPr>
              <a:t> </a:t>
            </a:r>
            <a:r>
              <a:rPr lang="it-IT" dirty="0" err="1">
                <a:solidFill>
                  <a:schemeClr val="bg1"/>
                </a:solidFill>
              </a:rPr>
              <a:t>practice</a:t>
            </a:r>
            <a:r>
              <a:rPr lang="it-IT" dirty="0">
                <a:solidFill>
                  <a:schemeClr val="bg1"/>
                </a:solidFill>
              </a:rPr>
              <a:t> </a:t>
            </a:r>
            <a:r>
              <a:rPr lang="it-IT" dirty="0" err="1">
                <a:solidFill>
                  <a:schemeClr val="bg1"/>
                </a:solidFill>
              </a:rPr>
              <a:t>coupled</a:t>
            </a:r>
            <a:r>
              <a:rPr lang="it-IT" dirty="0">
                <a:solidFill>
                  <a:schemeClr val="bg1"/>
                </a:solidFill>
              </a:rPr>
              <a:t> with </a:t>
            </a:r>
            <a:r>
              <a:rPr lang="it-IT" dirty="0" err="1">
                <a:solidFill>
                  <a:schemeClr val="bg1"/>
                </a:solidFill>
              </a:rPr>
              <a:t>targeted</a:t>
            </a:r>
            <a:r>
              <a:rPr lang="it-IT" dirty="0">
                <a:solidFill>
                  <a:schemeClr val="bg1"/>
                </a:solidFill>
              </a:rPr>
              <a:t> feedback </a:t>
            </a:r>
            <a:r>
              <a:rPr lang="it-IT" dirty="0" err="1">
                <a:solidFill>
                  <a:schemeClr val="bg1"/>
                </a:solidFill>
              </a:rPr>
              <a:t>enhances</a:t>
            </a:r>
            <a:r>
              <a:rPr lang="it-IT" dirty="0">
                <a:solidFill>
                  <a:schemeClr val="bg1"/>
                </a:solidFill>
              </a:rPr>
              <a:t> the </a:t>
            </a:r>
            <a:r>
              <a:rPr lang="it-IT" dirty="0" err="1">
                <a:solidFill>
                  <a:schemeClr val="bg1"/>
                </a:solidFill>
              </a:rPr>
              <a:t>quality</a:t>
            </a:r>
            <a:r>
              <a:rPr lang="it-IT" dirty="0">
                <a:solidFill>
                  <a:schemeClr val="bg1"/>
                </a:solidFill>
              </a:rPr>
              <a:t> of </a:t>
            </a:r>
            <a:r>
              <a:rPr lang="it-IT" dirty="0" err="1">
                <a:solidFill>
                  <a:schemeClr val="bg1"/>
                </a:solidFill>
              </a:rPr>
              <a:t>students</a:t>
            </a:r>
            <a:r>
              <a:rPr lang="it-IT" dirty="0">
                <a:solidFill>
                  <a:schemeClr val="bg1"/>
                </a:solidFill>
              </a:rPr>
              <a:t>' </a:t>
            </a:r>
            <a:r>
              <a:rPr lang="it-IT" dirty="0" err="1">
                <a:solidFill>
                  <a:schemeClr val="bg1"/>
                </a:solidFill>
              </a:rPr>
              <a:t>learning</a:t>
            </a:r>
            <a:endParaRPr lang="it-IT" dirty="0">
              <a:solidFill>
                <a:schemeClr val="bg1"/>
              </a:solidFill>
            </a:endParaRPr>
          </a:p>
          <a:p>
            <a:r>
              <a:rPr lang="it-IT" b="1" dirty="0" err="1">
                <a:solidFill>
                  <a:schemeClr val="bg1"/>
                </a:solidFill>
              </a:rPr>
              <a:t>Principle</a:t>
            </a:r>
            <a:r>
              <a:rPr lang="it-IT" b="1" dirty="0">
                <a:solidFill>
                  <a:schemeClr val="bg1"/>
                </a:solidFill>
              </a:rPr>
              <a:t> P6</a:t>
            </a:r>
            <a:r>
              <a:rPr lang="it-IT" dirty="0">
                <a:solidFill>
                  <a:schemeClr val="bg1"/>
                </a:solidFill>
              </a:rPr>
              <a:t>: Students' </a:t>
            </a:r>
            <a:r>
              <a:rPr lang="it-IT" dirty="0" err="1">
                <a:solidFill>
                  <a:schemeClr val="bg1"/>
                </a:solidFill>
              </a:rPr>
              <a:t>current</a:t>
            </a:r>
            <a:r>
              <a:rPr lang="it-IT" dirty="0">
                <a:solidFill>
                  <a:schemeClr val="bg1"/>
                </a:solidFill>
              </a:rPr>
              <a:t> </a:t>
            </a:r>
            <a:r>
              <a:rPr lang="it-IT" dirty="0" err="1">
                <a:solidFill>
                  <a:schemeClr val="bg1"/>
                </a:solidFill>
              </a:rPr>
              <a:t>level</a:t>
            </a:r>
            <a:r>
              <a:rPr lang="it-IT" dirty="0">
                <a:solidFill>
                  <a:schemeClr val="bg1"/>
                </a:solidFill>
              </a:rPr>
              <a:t> of </a:t>
            </a:r>
            <a:r>
              <a:rPr lang="it-IT" dirty="0" err="1">
                <a:solidFill>
                  <a:schemeClr val="bg1"/>
                </a:solidFill>
              </a:rPr>
              <a:t>development</a:t>
            </a:r>
            <a:r>
              <a:rPr lang="it-IT" dirty="0">
                <a:solidFill>
                  <a:schemeClr val="bg1"/>
                </a:solidFill>
              </a:rPr>
              <a:t> </a:t>
            </a:r>
            <a:r>
              <a:rPr lang="it-IT" dirty="0" err="1">
                <a:solidFill>
                  <a:schemeClr val="bg1"/>
                </a:solidFill>
              </a:rPr>
              <a:t>interacts</a:t>
            </a:r>
            <a:r>
              <a:rPr lang="it-IT" dirty="0">
                <a:solidFill>
                  <a:schemeClr val="bg1"/>
                </a:solidFill>
              </a:rPr>
              <a:t> with the social, </a:t>
            </a:r>
            <a:r>
              <a:rPr lang="it-IT" dirty="0" err="1">
                <a:solidFill>
                  <a:schemeClr val="bg1"/>
                </a:solidFill>
              </a:rPr>
              <a:t>emotional</a:t>
            </a:r>
            <a:r>
              <a:rPr lang="it-IT" dirty="0">
                <a:solidFill>
                  <a:schemeClr val="bg1"/>
                </a:solidFill>
              </a:rPr>
              <a:t>, and </a:t>
            </a:r>
            <a:r>
              <a:rPr lang="it-IT" dirty="0" err="1">
                <a:solidFill>
                  <a:schemeClr val="bg1"/>
                </a:solidFill>
              </a:rPr>
              <a:t>intellectual</a:t>
            </a:r>
            <a:r>
              <a:rPr lang="it-IT" dirty="0">
                <a:solidFill>
                  <a:schemeClr val="bg1"/>
                </a:solidFill>
              </a:rPr>
              <a:t> </a:t>
            </a:r>
            <a:r>
              <a:rPr lang="it-IT" dirty="0" err="1">
                <a:solidFill>
                  <a:schemeClr val="bg1"/>
                </a:solidFill>
              </a:rPr>
              <a:t>climate</a:t>
            </a:r>
            <a:r>
              <a:rPr lang="it-IT" dirty="0">
                <a:solidFill>
                  <a:schemeClr val="bg1"/>
                </a:solidFill>
              </a:rPr>
              <a:t> of the </a:t>
            </a:r>
            <a:r>
              <a:rPr lang="it-IT" dirty="0" err="1">
                <a:solidFill>
                  <a:schemeClr val="bg1"/>
                </a:solidFill>
              </a:rPr>
              <a:t>course</a:t>
            </a:r>
            <a:r>
              <a:rPr lang="it-IT" dirty="0">
                <a:solidFill>
                  <a:schemeClr val="bg1"/>
                </a:solidFill>
              </a:rPr>
              <a:t> to impact </a:t>
            </a:r>
            <a:r>
              <a:rPr lang="it-IT" dirty="0" err="1">
                <a:solidFill>
                  <a:schemeClr val="bg1"/>
                </a:solidFill>
              </a:rPr>
              <a:t>learning</a:t>
            </a:r>
            <a:endParaRPr lang="it-IT" dirty="0">
              <a:solidFill>
                <a:schemeClr val="bg1"/>
              </a:solidFill>
            </a:endParaRPr>
          </a:p>
          <a:p>
            <a:r>
              <a:rPr lang="it-IT" b="1" dirty="0" err="1">
                <a:solidFill>
                  <a:schemeClr val="bg1"/>
                </a:solidFill>
              </a:rPr>
              <a:t>Principle</a:t>
            </a:r>
            <a:r>
              <a:rPr lang="it-IT" b="1" dirty="0">
                <a:solidFill>
                  <a:schemeClr val="bg1"/>
                </a:solidFill>
              </a:rPr>
              <a:t> P7</a:t>
            </a:r>
            <a:r>
              <a:rPr lang="it-IT" dirty="0">
                <a:solidFill>
                  <a:schemeClr val="bg1"/>
                </a:solidFill>
              </a:rPr>
              <a:t>: To </a:t>
            </a:r>
            <a:r>
              <a:rPr lang="it-IT" dirty="0" err="1">
                <a:solidFill>
                  <a:schemeClr val="bg1"/>
                </a:solidFill>
              </a:rPr>
              <a:t>become</a:t>
            </a:r>
            <a:r>
              <a:rPr lang="it-IT" dirty="0">
                <a:solidFill>
                  <a:schemeClr val="bg1"/>
                </a:solidFill>
              </a:rPr>
              <a:t> self-</a:t>
            </a:r>
            <a:r>
              <a:rPr lang="it-IT" dirty="0" err="1">
                <a:solidFill>
                  <a:schemeClr val="bg1"/>
                </a:solidFill>
              </a:rPr>
              <a:t>directd</a:t>
            </a:r>
            <a:r>
              <a:rPr lang="it-IT" dirty="0">
                <a:solidFill>
                  <a:schemeClr val="bg1"/>
                </a:solidFill>
              </a:rPr>
              <a:t> </a:t>
            </a:r>
            <a:r>
              <a:rPr lang="it-IT" dirty="0" err="1">
                <a:solidFill>
                  <a:schemeClr val="bg1"/>
                </a:solidFill>
              </a:rPr>
              <a:t>leaners</a:t>
            </a:r>
            <a:r>
              <a:rPr lang="it-IT" dirty="0">
                <a:solidFill>
                  <a:schemeClr val="bg1"/>
                </a:solidFill>
              </a:rPr>
              <a:t>, </a:t>
            </a:r>
            <a:r>
              <a:rPr lang="it-IT" dirty="0" err="1">
                <a:solidFill>
                  <a:schemeClr val="bg1"/>
                </a:solidFill>
              </a:rPr>
              <a:t>students</a:t>
            </a:r>
            <a:r>
              <a:rPr lang="it-IT" dirty="0">
                <a:solidFill>
                  <a:schemeClr val="bg1"/>
                </a:solidFill>
              </a:rPr>
              <a:t> must </a:t>
            </a:r>
            <a:r>
              <a:rPr lang="it-IT" dirty="0" err="1">
                <a:solidFill>
                  <a:schemeClr val="bg1"/>
                </a:solidFill>
              </a:rPr>
              <a:t>learn</a:t>
            </a:r>
            <a:r>
              <a:rPr lang="it-IT" dirty="0">
                <a:solidFill>
                  <a:schemeClr val="bg1"/>
                </a:solidFill>
              </a:rPr>
              <a:t> to monitor and </a:t>
            </a:r>
            <a:r>
              <a:rPr lang="it-IT" dirty="0" err="1">
                <a:solidFill>
                  <a:schemeClr val="bg1"/>
                </a:solidFill>
              </a:rPr>
              <a:t>adjust</a:t>
            </a:r>
            <a:r>
              <a:rPr lang="it-IT" dirty="0">
                <a:solidFill>
                  <a:schemeClr val="bg1"/>
                </a:solidFill>
              </a:rPr>
              <a:t> </a:t>
            </a:r>
            <a:r>
              <a:rPr lang="it-IT" dirty="0" err="1">
                <a:solidFill>
                  <a:schemeClr val="bg1"/>
                </a:solidFill>
              </a:rPr>
              <a:t>their</a:t>
            </a:r>
            <a:r>
              <a:rPr lang="it-IT" dirty="0">
                <a:solidFill>
                  <a:schemeClr val="bg1"/>
                </a:solidFill>
              </a:rPr>
              <a:t> </a:t>
            </a:r>
            <a:r>
              <a:rPr lang="it-IT" dirty="0" err="1">
                <a:solidFill>
                  <a:schemeClr val="bg1"/>
                </a:solidFill>
              </a:rPr>
              <a:t>approaches</a:t>
            </a:r>
            <a:r>
              <a:rPr lang="it-IT" dirty="0">
                <a:solidFill>
                  <a:schemeClr val="bg1"/>
                </a:solidFill>
              </a:rPr>
              <a:t> to </a:t>
            </a:r>
            <a:r>
              <a:rPr lang="it-IT" dirty="0" err="1">
                <a:solidFill>
                  <a:schemeClr val="bg1"/>
                </a:solidFill>
              </a:rPr>
              <a:t>learning</a:t>
            </a:r>
            <a:r>
              <a:rPr lang="it-IT" dirty="0">
                <a:solidFill>
                  <a:schemeClr val="bg1"/>
                </a:solidFill>
              </a:rPr>
              <a:t>.</a:t>
            </a:r>
          </a:p>
        </p:txBody>
      </p:sp>
    </p:spTree>
    <p:extLst>
      <p:ext uri="{BB962C8B-B14F-4D97-AF65-F5344CB8AC3E}">
        <p14:creationId xmlns:p14="http://schemas.microsoft.com/office/powerpoint/2010/main" val="1352470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4C046-6B4B-864C-845B-B667C45013BA}"/>
              </a:ext>
            </a:extLst>
          </p:cNvPr>
          <p:cNvSpPr>
            <a:spLocks noGrp="1"/>
          </p:cNvSpPr>
          <p:nvPr>
            <p:ph type="title"/>
          </p:nvPr>
        </p:nvSpPr>
        <p:spPr>
          <a:xfrm>
            <a:off x="780288" y="182245"/>
            <a:ext cx="10905744" cy="1325563"/>
          </a:xfrm>
        </p:spPr>
        <p:txBody>
          <a:bodyPr>
            <a:noAutofit/>
          </a:bodyPr>
          <a:lstStyle/>
          <a:p>
            <a:r>
              <a:rPr lang="it-IT" sz="3600" b="1" dirty="0"/>
              <a:t>How </a:t>
            </a:r>
            <a:r>
              <a:rPr lang="it-IT" sz="3600" b="1" dirty="0" err="1"/>
              <a:t>learning</a:t>
            </a:r>
            <a:r>
              <a:rPr lang="it-IT" sz="3600" b="1" dirty="0"/>
              <a:t> </a:t>
            </a:r>
            <a:r>
              <a:rPr lang="it-IT" sz="3600" b="1" dirty="0" err="1"/>
              <a:t>works</a:t>
            </a:r>
            <a:r>
              <a:rPr lang="it-IT" sz="3600" b="1" dirty="0"/>
              <a:t>: Seven </a:t>
            </a:r>
            <a:r>
              <a:rPr lang="it-IT" sz="3600" b="1" dirty="0" err="1"/>
              <a:t>research-based</a:t>
            </a:r>
            <a:r>
              <a:rPr lang="it-IT" sz="3600" b="1" dirty="0"/>
              <a:t> </a:t>
            </a:r>
            <a:r>
              <a:rPr lang="it-IT" sz="3600" b="1" dirty="0" err="1"/>
              <a:t>principles</a:t>
            </a:r>
            <a:r>
              <a:rPr lang="it-IT" sz="3600" b="1" dirty="0"/>
              <a:t> for </a:t>
            </a:r>
            <a:r>
              <a:rPr lang="it-IT" sz="3600" b="1" dirty="0" err="1"/>
              <a:t>smart</a:t>
            </a:r>
            <a:r>
              <a:rPr lang="it-IT" sz="3600" b="1" dirty="0"/>
              <a:t> </a:t>
            </a:r>
            <a:r>
              <a:rPr lang="it-IT" sz="3600" b="1" dirty="0" err="1"/>
              <a:t>teaching</a:t>
            </a:r>
            <a:r>
              <a:rPr lang="it-IT" sz="3600" b="1" dirty="0"/>
              <a:t> </a:t>
            </a:r>
            <a:r>
              <a:rPr lang="it-IT" sz="3200" dirty="0"/>
              <a:t>(</a:t>
            </a:r>
            <a:r>
              <a:rPr lang="it-IT" sz="3200" dirty="0" err="1"/>
              <a:t>Ambrose</a:t>
            </a:r>
            <a:r>
              <a:rPr lang="it-IT" sz="3200" dirty="0"/>
              <a:t>, et al. 2010)</a:t>
            </a:r>
          </a:p>
        </p:txBody>
      </p:sp>
      <p:sp>
        <p:nvSpPr>
          <p:cNvPr id="3" name="Content Placeholder 2">
            <a:extLst>
              <a:ext uri="{FF2B5EF4-FFF2-40B4-BE49-F238E27FC236}">
                <a16:creationId xmlns:a16="http://schemas.microsoft.com/office/drawing/2014/main" id="{36B2C623-02B9-C04D-920B-BD08CD416CD8}"/>
              </a:ext>
            </a:extLst>
          </p:cNvPr>
          <p:cNvSpPr>
            <a:spLocks noGrp="1"/>
          </p:cNvSpPr>
          <p:nvPr>
            <p:ph idx="1"/>
          </p:nvPr>
        </p:nvSpPr>
        <p:spPr>
          <a:xfrm>
            <a:off x="548640" y="1664208"/>
            <a:ext cx="11448288" cy="5084064"/>
          </a:xfrm>
        </p:spPr>
        <p:txBody>
          <a:bodyPr>
            <a:normAutofit fontScale="92500" lnSpcReduction="10000"/>
          </a:bodyPr>
          <a:lstStyle/>
          <a:p>
            <a:r>
              <a:rPr lang="it-IT" b="1" dirty="0" err="1">
                <a:solidFill>
                  <a:schemeClr val="bg1">
                    <a:lumMod val="65000"/>
                  </a:schemeClr>
                </a:solidFill>
              </a:rPr>
              <a:t>Principle</a:t>
            </a:r>
            <a:r>
              <a:rPr lang="it-IT" b="1" dirty="0">
                <a:solidFill>
                  <a:schemeClr val="bg1">
                    <a:lumMod val="65000"/>
                  </a:schemeClr>
                </a:solidFill>
              </a:rPr>
              <a:t> P1</a:t>
            </a:r>
            <a:r>
              <a:rPr lang="it-IT" dirty="0">
                <a:solidFill>
                  <a:schemeClr val="bg1">
                    <a:lumMod val="65000"/>
                  </a:schemeClr>
                </a:solidFill>
              </a:rPr>
              <a:t>: Students' </a:t>
            </a:r>
            <a:r>
              <a:rPr lang="it-IT" dirty="0" err="1">
                <a:solidFill>
                  <a:schemeClr val="bg1">
                    <a:lumMod val="65000"/>
                  </a:schemeClr>
                </a:solidFill>
              </a:rPr>
              <a:t>prior</a:t>
            </a:r>
            <a:r>
              <a:rPr lang="it-IT" dirty="0">
                <a:solidFill>
                  <a:schemeClr val="bg1">
                    <a:lumMod val="65000"/>
                  </a:schemeClr>
                </a:solidFill>
              </a:rPr>
              <a:t> </a:t>
            </a:r>
            <a:r>
              <a:rPr lang="it-IT" dirty="0" err="1">
                <a:solidFill>
                  <a:schemeClr val="bg1">
                    <a:lumMod val="65000"/>
                  </a:schemeClr>
                </a:solidFill>
              </a:rPr>
              <a:t>knowledge</a:t>
            </a:r>
            <a:r>
              <a:rPr lang="it-IT" dirty="0">
                <a:solidFill>
                  <a:schemeClr val="bg1">
                    <a:lumMod val="65000"/>
                  </a:schemeClr>
                </a:solidFill>
              </a:rPr>
              <a:t> can help or </a:t>
            </a:r>
            <a:r>
              <a:rPr lang="it-IT" dirty="0" err="1">
                <a:solidFill>
                  <a:schemeClr val="bg1">
                    <a:lumMod val="65000"/>
                  </a:schemeClr>
                </a:solidFill>
              </a:rPr>
              <a:t>hinder</a:t>
            </a:r>
            <a:r>
              <a:rPr lang="it-IT" dirty="0">
                <a:solidFill>
                  <a:schemeClr val="bg1">
                    <a:lumMod val="65000"/>
                  </a:schemeClr>
                </a:solidFill>
              </a:rPr>
              <a:t> </a:t>
            </a:r>
            <a:r>
              <a:rPr lang="it-IT" dirty="0" err="1">
                <a:solidFill>
                  <a:schemeClr val="bg1">
                    <a:lumMod val="65000"/>
                  </a:schemeClr>
                </a:solidFill>
              </a:rPr>
              <a:t>learning</a:t>
            </a:r>
            <a:r>
              <a:rPr lang="it-IT" dirty="0">
                <a:solidFill>
                  <a:schemeClr val="bg1">
                    <a:lumMod val="65000"/>
                  </a:schemeClr>
                </a:solidFill>
              </a:rPr>
              <a:t>.</a:t>
            </a:r>
          </a:p>
          <a:p>
            <a:r>
              <a:rPr lang="it-IT" b="1" dirty="0" err="1"/>
              <a:t>Principle</a:t>
            </a:r>
            <a:r>
              <a:rPr lang="it-IT" b="1" dirty="0"/>
              <a:t> P2</a:t>
            </a:r>
            <a:r>
              <a:rPr lang="it-IT" dirty="0"/>
              <a:t>: How </a:t>
            </a:r>
            <a:r>
              <a:rPr lang="it-IT" dirty="0" err="1"/>
              <a:t>students</a:t>
            </a:r>
            <a:r>
              <a:rPr lang="it-IT" dirty="0"/>
              <a:t> </a:t>
            </a:r>
            <a:r>
              <a:rPr lang="it-IT" dirty="0" err="1"/>
              <a:t>organise</a:t>
            </a:r>
            <a:r>
              <a:rPr lang="it-IT" dirty="0"/>
              <a:t> </a:t>
            </a:r>
            <a:r>
              <a:rPr lang="it-IT" dirty="0" err="1"/>
              <a:t>knowledge</a:t>
            </a:r>
            <a:r>
              <a:rPr lang="it-IT" dirty="0"/>
              <a:t> </a:t>
            </a:r>
            <a:r>
              <a:rPr lang="it-IT" dirty="0" err="1"/>
              <a:t>influences</a:t>
            </a:r>
            <a:r>
              <a:rPr lang="it-IT" dirty="0"/>
              <a:t> </a:t>
            </a:r>
            <a:r>
              <a:rPr lang="it-IT" dirty="0" err="1"/>
              <a:t>how</a:t>
            </a:r>
            <a:r>
              <a:rPr lang="it-IT" dirty="0"/>
              <a:t> </a:t>
            </a:r>
            <a:r>
              <a:rPr lang="it-IT" dirty="0" err="1"/>
              <a:t>they</a:t>
            </a:r>
            <a:r>
              <a:rPr lang="it-IT" dirty="0"/>
              <a:t> </a:t>
            </a:r>
            <a:r>
              <a:rPr lang="it-IT" dirty="0" err="1"/>
              <a:t>learn</a:t>
            </a:r>
            <a:r>
              <a:rPr lang="it-IT" dirty="0"/>
              <a:t> and </a:t>
            </a:r>
            <a:r>
              <a:rPr lang="it-IT" dirty="0" err="1"/>
              <a:t>apply</a:t>
            </a:r>
            <a:r>
              <a:rPr lang="it-IT" dirty="0"/>
              <a:t> </a:t>
            </a:r>
            <a:r>
              <a:rPr lang="it-IT" dirty="0" err="1"/>
              <a:t>what</a:t>
            </a:r>
            <a:r>
              <a:rPr lang="it-IT" dirty="0"/>
              <a:t> </a:t>
            </a:r>
            <a:r>
              <a:rPr lang="it-IT" dirty="0" err="1"/>
              <a:t>they</a:t>
            </a:r>
            <a:r>
              <a:rPr lang="it-IT" dirty="0"/>
              <a:t> </a:t>
            </a:r>
            <a:r>
              <a:rPr lang="it-IT" dirty="0" err="1"/>
              <a:t>know</a:t>
            </a:r>
            <a:r>
              <a:rPr lang="it-IT" dirty="0"/>
              <a:t>.</a:t>
            </a:r>
          </a:p>
          <a:p>
            <a:r>
              <a:rPr lang="it-IT" b="1" dirty="0" err="1">
                <a:solidFill>
                  <a:schemeClr val="bg1"/>
                </a:solidFill>
              </a:rPr>
              <a:t>Principle</a:t>
            </a:r>
            <a:r>
              <a:rPr lang="it-IT" b="1" dirty="0">
                <a:solidFill>
                  <a:schemeClr val="bg1"/>
                </a:solidFill>
              </a:rPr>
              <a:t> P3</a:t>
            </a:r>
            <a:r>
              <a:rPr lang="it-IT" dirty="0">
                <a:solidFill>
                  <a:schemeClr val="bg1"/>
                </a:solidFill>
              </a:rPr>
              <a:t>: Students </a:t>
            </a:r>
            <a:r>
              <a:rPr lang="it-IT" dirty="0" err="1">
                <a:solidFill>
                  <a:schemeClr val="bg1"/>
                </a:solidFill>
              </a:rPr>
              <a:t>motivation</a:t>
            </a:r>
            <a:r>
              <a:rPr lang="it-IT" dirty="0">
                <a:solidFill>
                  <a:schemeClr val="bg1"/>
                </a:solidFill>
              </a:rPr>
              <a:t> </a:t>
            </a:r>
            <a:r>
              <a:rPr lang="it-IT" dirty="0" err="1">
                <a:solidFill>
                  <a:schemeClr val="bg1"/>
                </a:solidFill>
              </a:rPr>
              <a:t>determines</a:t>
            </a:r>
            <a:r>
              <a:rPr lang="it-IT" dirty="0">
                <a:solidFill>
                  <a:schemeClr val="bg1"/>
                </a:solidFill>
              </a:rPr>
              <a:t>, </a:t>
            </a:r>
            <a:r>
              <a:rPr lang="it-IT" dirty="0" err="1">
                <a:solidFill>
                  <a:schemeClr val="bg1"/>
                </a:solidFill>
              </a:rPr>
              <a:t>directs</a:t>
            </a:r>
            <a:r>
              <a:rPr lang="it-IT" dirty="0">
                <a:solidFill>
                  <a:schemeClr val="bg1"/>
                </a:solidFill>
              </a:rPr>
              <a:t> and </a:t>
            </a:r>
            <a:r>
              <a:rPr lang="it-IT" dirty="0" err="1">
                <a:solidFill>
                  <a:schemeClr val="bg1"/>
                </a:solidFill>
              </a:rPr>
              <a:t>sustains</a:t>
            </a:r>
            <a:r>
              <a:rPr lang="it-IT" dirty="0">
                <a:solidFill>
                  <a:schemeClr val="bg1"/>
                </a:solidFill>
              </a:rPr>
              <a:t> </a:t>
            </a:r>
            <a:r>
              <a:rPr lang="it-IT" dirty="0" err="1">
                <a:solidFill>
                  <a:schemeClr val="bg1"/>
                </a:solidFill>
              </a:rPr>
              <a:t>what</a:t>
            </a:r>
            <a:r>
              <a:rPr lang="it-IT" dirty="0">
                <a:solidFill>
                  <a:schemeClr val="bg1"/>
                </a:solidFill>
              </a:rPr>
              <a:t> </a:t>
            </a:r>
            <a:r>
              <a:rPr lang="it-IT" dirty="0" err="1">
                <a:solidFill>
                  <a:schemeClr val="bg1"/>
                </a:solidFill>
              </a:rPr>
              <a:t>they</a:t>
            </a:r>
            <a:r>
              <a:rPr lang="it-IT" dirty="0">
                <a:solidFill>
                  <a:schemeClr val="bg1"/>
                </a:solidFill>
              </a:rPr>
              <a:t> do </a:t>
            </a:r>
            <a:r>
              <a:rPr lang="it-IT" dirty="0" err="1">
                <a:solidFill>
                  <a:schemeClr val="bg1"/>
                </a:solidFill>
              </a:rPr>
              <a:t>learn</a:t>
            </a:r>
            <a:r>
              <a:rPr lang="it-IT" dirty="0">
                <a:solidFill>
                  <a:schemeClr val="bg1"/>
                </a:solidFill>
              </a:rPr>
              <a:t>.</a:t>
            </a:r>
          </a:p>
          <a:p>
            <a:r>
              <a:rPr lang="it-IT" b="1" dirty="0" err="1">
                <a:solidFill>
                  <a:schemeClr val="bg1"/>
                </a:solidFill>
              </a:rPr>
              <a:t>Principle</a:t>
            </a:r>
            <a:r>
              <a:rPr lang="it-IT" b="1" dirty="0">
                <a:solidFill>
                  <a:schemeClr val="bg1"/>
                </a:solidFill>
              </a:rPr>
              <a:t> P4</a:t>
            </a:r>
            <a:r>
              <a:rPr lang="it-IT" dirty="0">
                <a:solidFill>
                  <a:schemeClr val="bg1"/>
                </a:solidFill>
              </a:rPr>
              <a:t>: To </a:t>
            </a:r>
            <a:r>
              <a:rPr lang="it-IT" dirty="0" err="1">
                <a:solidFill>
                  <a:schemeClr val="bg1"/>
                </a:solidFill>
              </a:rPr>
              <a:t>develop</a:t>
            </a:r>
            <a:r>
              <a:rPr lang="it-IT" dirty="0">
                <a:solidFill>
                  <a:schemeClr val="bg1"/>
                </a:solidFill>
              </a:rPr>
              <a:t> </a:t>
            </a:r>
            <a:r>
              <a:rPr lang="it-IT" dirty="0" err="1">
                <a:solidFill>
                  <a:schemeClr val="bg1"/>
                </a:solidFill>
              </a:rPr>
              <a:t>mastery</a:t>
            </a:r>
            <a:r>
              <a:rPr lang="it-IT" dirty="0">
                <a:solidFill>
                  <a:schemeClr val="bg1"/>
                </a:solidFill>
              </a:rPr>
              <a:t>, </a:t>
            </a:r>
            <a:r>
              <a:rPr lang="it-IT" dirty="0" err="1">
                <a:solidFill>
                  <a:schemeClr val="bg1"/>
                </a:solidFill>
              </a:rPr>
              <a:t>students</a:t>
            </a:r>
            <a:r>
              <a:rPr lang="it-IT" dirty="0">
                <a:solidFill>
                  <a:schemeClr val="bg1"/>
                </a:solidFill>
              </a:rPr>
              <a:t> must </a:t>
            </a:r>
            <a:r>
              <a:rPr lang="it-IT" dirty="0" err="1">
                <a:solidFill>
                  <a:schemeClr val="bg1"/>
                </a:solidFill>
              </a:rPr>
              <a:t>acquire</a:t>
            </a:r>
            <a:r>
              <a:rPr lang="it-IT" dirty="0">
                <a:solidFill>
                  <a:schemeClr val="bg1"/>
                </a:solidFill>
              </a:rPr>
              <a:t> component </a:t>
            </a:r>
            <a:r>
              <a:rPr lang="it-IT" dirty="0" err="1">
                <a:solidFill>
                  <a:schemeClr val="bg1"/>
                </a:solidFill>
              </a:rPr>
              <a:t>skills</a:t>
            </a:r>
            <a:r>
              <a:rPr lang="it-IT" dirty="0">
                <a:solidFill>
                  <a:schemeClr val="bg1"/>
                </a:solidFill>
              </a:rPr>
              <a:t>, </a:t>
            </a:r>
            <a:r>
              <a:rPr lang="it-IT" dirty="0" err="1">
                <a:solidFill>
                  <a:schemeClr val="bg1"/>
                </a:solidFill>
              </a:rPr>
              <a:t>practice</a:t>
            </a:r>
            <a:r>
              <a:rPr lang="it-IT" dirty="0">
                <a:solidFill>
                  <a:schemeClr val="bg1"/>
                </a:solidFill>
              </a:rPr>
              <a:t> </a:t>
            </a:r>
            <a:r>
              <a:rPr lang="it-IT" dirty="0" err="1">
                <a:solidFill>
                  <a:schemeClr val="bg1"/>
                </a:solidFill>
              </a:rPr>
              <a:t>integrating</a:t>
            </a:r>
            <a:r>
              <a:rPr lang="it-IT" dirty="0">
                <a:solidFill>
                  <a:schemeClr val="bg1"/>
                </a:solidFill>
              </a:rPr>
              <a:t> </a:t>
            </a:r>
            <a:r>
              <a:rPr lang="it-IT" dirty="0" err="1">
                <a:solidFill>
                  <a:schemeClr val="bg1"/>
                </a:solidFill>
              </a:rPr>
              <a:t>them</a:t>
            </a:r>
            <a:r>
              <a:rPr lang="it-IT" dirty="0">
                <a:solidFill>
                  <a:schemeClr val="bg1"/>
                </a:solidFill>
              </a:rPr>
              <a:t>, and </a:t>
            </a:r>
            <a:r>
              <a:rPr lang="it-IT" dirty="0" err="1">
                <a:solidFill>
                  <a:schemeClr val="bg1"/>
                </a:solidFill>
              </a:rPr>
              <a:t>know</a:t>
            </a:r>
            <a:r>
              <a:rPr lang="it-IT" dirty="0">
                <a:solidFill>
                  <a:schemeClr val="bg1"/>
                </a:solidFill>
              </a:rPr>
              <a:t> </a:t>
            </a:r>
            <a:r>
              <a:rPr lang="it-IT" dirty="0" err="1">
                <a:solidFill>
                  <a:schemeClr val="bg1"/>
                </a:solidFill>
              </a:rPr>
              <a:t>when</a:t>
            </a:r>
            <a:r>
              <a:rPr lang="it-IT" dirty="0">
                <a:solidFill>
                  <a:schemeClr val="bg1"/>
                </a:solidFill>
              </a:rPr>
              <a:t> to </a:t>
            </a:r>
            <a:r>
              <a:rPr lang="it-IT" dirty="0" err="1">
                <a:solidFill>
                  <a:schemeClr val="bg1"/>
                </a:solidFill>
              </a:rPr>
              <a:t>apply</a:t>
            </a:r>
            <a:r>
              <a:rPr lang="it-IT" dirty="0">
                <a:solidFill>
                  <a:schemeClr val="bg1"/>
                </a:solidFill>
              </a:rPr>
              <a:t> </a:t>
            </a:r>
            <a:r>
              <a:rPr lang="it-IT" dirty="0" err="1">
                <a:solidFill>
                  <a:schemeClr val="bg1"/>
                </a:solidFill>
              </a:rPr>
              <a:t>what</a:t>
            </a:r>
            <a:r>
              <a:rPr lang="it-IT" dirty="0">
                <a:solidFill>
                  <a:schemeClr val="bg1"/>
                </a:solidFill>
              </a:rPr>
              <a:t> </a:t>
            </a:r>
            <a:r>
              <a:rPr lang="it-IT" dirty="0" err="1">
                <a:solidFill>
                  <a:schemeClr val="bg1"/>
                </a:solidFill>
              </a:rPr>
              <a:t>they</a:t>
            </a:r>
            <a:r>
              <a:rPr lang="it-IT" dirty="0">
                <a:solidFill>
                  <a:schemeClr val="bg1"/>
                </a:solidFill>
              </a:rPr>
              <a:t> </a:t>
            </a:r>
            <a:r>
              <a:rPr lang="it-IT" dirty="0" err="1">
                <a:solidFill>
                  <a:schemeClr val="bg1"/>
                </a:solidFill>
              </a:rPr>
              <a:t>have</a:t>
            </a:r>
            <a:r>
              <a:rPr lang="it-IT" dirty="0">
                <a:solidFill>
                  <a:schemeClr val="bg1"/>
                </a:solidFill>
              </a:rPr>
              <a:t> </a:t>
            </a:r>
            <a:r>
              <a:rPr lang="it-IT" dirty="0" err="1">
                <a:solidFill>
                  <a:schemeClr val="bg1"/>
                </a:solidFill>
              </a:rPr>
              <a:t>learned</a:t>
            </a:r>
            <a:endParaRPr lang="it-IT" dirty="0">
              <a:solidFill>
                <a:schemeClr val="bg1"/>
              </a:solidFill>
            </a:endParaRPr>
          </a:p>
          <a:p>
            <a:r>
              <a:rPr lang="it-IT" b="1" dirty="0" err="1">
                <a:solidFill>
                  <a:schemeClr val="bg1"/>
                </a:solidFill>
              </a:rPr>
              <a:t>Principle</a:t>
            </a:r>
            <a:r>
              <a:rPr lang="it-IT" b="1" dirty="0">
                <a:solidFill>
                  <a:schemeClr val="bg1"/>
                </a:solidFill>
              </a:rPr>
              <a:t> P5</a:t>
            </a:r>
            <a:r>
              <a:rPr lang="it-IT" dirty="0">
                <a:solidFill>
                  <a:schemeClr val="bg1"/>
                </a:solidFill>
              </a:rPr>
              <a:t>: Goal-</a:t>
            </a:r>
            <a:r>
              <a:rPr lang="it-IT" dirty="0" err="1">
                <a:solidFill>
                  <a:schemeClr val="bg1"/>
                </a:solidFill>
              </a:rPr>
              <a:t>directed</a:t>
            </a:r>
            <a:r>
              <a:rPr lang="it-IT" dirty="0">
                <a:solidFill>
                  <a:schemeClr val="bg1"/>
                </a:solidFill>
              </a:rPr>
              <a:t> </a:t>
            </a:r>
            <a:r>
              <a:rPr lang="it-IT" dirty="0" err="1">
                <a:solidFill>
                  <a:schemeClr val="bg1"/>
                </a:solidFill>
              </a:rPr>
              <a:t>practice</a:t>
            </a:r>
            <a:r>
              <a:rPr lang="it-IT" dirty="0">
                <a:solidFill>
                  <a:schemeClr val="bg1"/>
                </a:solidFill>
              </a:rPr>
              <a:t> </a:t>
            </a:r>
            <a:r>
              <a:rPr lang="it-IT" dirty="0" err="1">
                <a:solidFill>
                  <a:schemeClr val="bg1"/>
                </a:solidFill>
              </a:rPr>
              <a:t>coupled</a:t>
            </a:r>
            <a:r>
              <a:rPr lang="it-IT" dirty="0">
                <a:solidFill>
                  <a:schemeClr val="bg1"/>
                </a:solidFill>
              </a:rPr>
              <a:t> with </a:t>
            </a:r>
            <a:r>
              <a:rPr lang="it-IT" dirty="0" err="1">
                <a:solidFill>
                  <a:schemeClr val="bg1"/>
                </a:solidFill>
              </a:rPr>
              <a:t>targeted</a:t>
            </a:r>
            <a:r>
              <a:rPr lang="it-IT" dirty="0">
                <a:solidFill>
                  <a:schemeClr val="bg1"/>
                </a:solidFill>
              </a:rPr>
              <a:t> feedback </a:t>
            </a:r>
            <a:r>
              <a:rPr lang="it-IT" dirty="0" err="1">
                <a:solidFill>
                  <a:schemeClr val="bg1"/>
                </a:solidFill>
              </a:rPr>
              <a:t>enhances</a:t>
            </a:r>
            <a:r>
              <a:rPr lang="it-IT" dirty="0">
                <a:solidFill>
                  <a:schemeClr val="bg1"/>
                </a:solidFill>
              </a:rPr>
              <a:t> the </a:t>
            </a:r>
            <a:r>
              <a:rPr lang="it-IT" dirty="0" err="1">
                <a:solidFill>
                  <a:schemeClr val="bg1"/>
                </a:solidFill>
              </a:rPr>
              <a:t>quality</a:t>
            </a:r>
            <a:r>
              <a:rPr lang="it-IT" dirty="0">
                <a:solidFill>
                  <a:schemeClr val="bg1"/>
                </a:solidFill>
              </a:rPr>
              <a:t> of </a:t>
            </a:r>
            <a:r>
              <a:rPr lang="it-IT" dirty="0" err="1">
                <a:solidFill>
                  <a:schemeClr val="bg1"/>
                </a:solidFill>
              </a:rPr>
              <a:t>students</a:t>
            </a:r>
            <a:r>
              <a:rPr lang="it-IT" dirty="0">
                <a:solidFill>
                  <a:schemeClr val="bg1"/>
                </a:solidFill>
              </a:rPr>
              <a:t>' </a:t>
            </a:r>
            <a:r>
              <a:rPr lang="it-IT" dirty="0" err="1">
                <a:solidFill>
                  <a:schemeClr val="bg1"/>
                </a:solidFill>
              </a:rPr>
              <a:t>learning</a:t>
            </a:r>
            <a:endParaRPr lang="it-IT" dirty="0">
              <a:solidFill>
                <a:schemeClr val="bg1"/>
              </a:solidFill>
            </a:endParaRPr>
          </a:p>
          <a:p>
            <a:r>
              <a:rPr lang="it-IT" b="1" dirty="0" err="1">
                <a:solidFill>
                  <a:schemeClr val="bg1"/>
                </a:solidFill>
              </a:rPr>
              <a:t>Principle</a:t>
            </a:r>
            <a:r>
              <a:rPr lang="it-IT" b="1" dirty="0">
                <a:solidFill>
                  <a:schemeClr val="bg1"/>
                </a:solidFill>
              </a:rPr>
              <a:t> P6</a:t>
            </a:r>
            <a:r>
              <a:rPr lang="it-IT" dirty="0">
                <a:solidFill>
                  <a:schemeClr val="bg1"/>
                </a:solidFill>
              </a:rPr>
              <a:t>: Students' </a:t>
            </a:r>
            <a:r>
              <a:rPr lang="it-IT" dirty="0" err="1">
                <a:solidFill>
                  <a:schemeClr val="bg1"/>
                </a:solidFill>
              </a:rPr>
              <a:t>current</a:t>
            </a:r>
            <a:r>
              <a:rPr lang="it-IT" dirty="0">
                <a:solidFill>
                  <a:schemeClr val="bg1"/>
                </a:solidFill>
              </a:rPr>
              <a:t> </a:t>
            </a:r>
            <a:r>
              <a:rPr lang="it-IT" dirty="0" err="1">
                <a:solidFill>
                  <a:schemeClr val="bg1"/>
                </a:solidFill>
              </a:rPr>
              <a:t>level</a:t>
            </a:r>
            <a:r>
              <a:rPr lang="it-IT" dirty="0">
                <a:solidFill>
                  <a:schemeClr val="bg1"/>
                </a:solidFill>
              </a:rPr>
              <a:t> of </a:t>
            </a:r>
            <a:r>
              <a:rPr lang="it-IT" dirty="0" err="1">
                <a:solidFill>
                  <a:schemeClr val="bg1"/>
                </a:solidFill>
              </a:rPr>
              <a:t>development</a:t>
            </a:r>
            <a:r>
              <a:rPr lang="it-IT" dirty="0">
                <a:solidFill>
                  <a:schemeClr val="bg1"/>
                </a:solidFill>
              </a:rPr>
              <a:t> </a:t>
            </a:r>
            <a:r>
              <a:rPr lang="it-IT" dirty="0" err="1">
                <a:solidFill>
                  <a:schemeClr val="bg1"/>
                </a:solidFill>
              </a:rPr>
              <a:t>interacts</a:t>
            </a:r>
            <a:r>
              <a:rPr lang="it-IT" dirty="0">
                <a:solidFill>
                  <a:schemeClr val="bg1"/>
                </a:solidFill>
              </a:rPr>
              <a:t> with the social, </a:t>
            </a:r>
            <a:r>
              <a:rPr lang="it-IT" dirty="0" err="1">
                <a:solidFill>
                  <a:schemeClr val="bg1"/>
                </a:solidFill>
              </a:rPr>
              <a:t>emotional</a:t>
            </a:r>
            <a:r>
              <a:rPr lang="it-IT" dirty="0">
                <a:solidFill>
                  <a:schemeClr val="bg1"/>
                </a:solidFill>
              </a:rPr>
              <a:t>, and </a:t>
            </a:r>
            <a:r>
              <a:rPr lang="it-IT" dirty="0" err="1">
                <a:solidFill>
                  <a:schemeClr val="bg1"/>
                </a:solidFill>
              </a:rPr>
              <a:t>intellectual</a:t>
            </a:r>
            <a:r>
              <a:rPr lang="it-IT" dirty="0">
                <a:solidFill>
                  <a:schemeClr val="bg1"/>
                </a:solidFill>
              </a:rPr>
              <a:t> </a:t>
            </a:r>
            <a:r>
              <a:rPr lang="it-IT" dirty="0" err="1">
                <a:solidFill>
                  <a:schemeClr val="bg1"/>
                </a:solidFill>
              </a:rPr>
              <a:t>climate</a:t>
            </a:r>
            <a:r>
              <a:rPr lang="it-IT" dirty="0">
                <a:solidFill>
                  <a:schemeClr val="bg1"/>
                </a:solidFill>
              </a:rPr>
              <a:t> of the </a:t>
            </a:r>
            <a:r>
              <a:rPr lang="it-IT" dirty="0" err="1">
                <a:solidFill>
                  <a:schemeClr val="bg1"/>
                </a:solidFill>
              </a:rPr>
              <a:t>course</a:t>
            </a:r>
            <a:r>
              <a:rPr lang="it-IT" dirty="0">
                <a:solidFill>
                  <a:schemeClr val="bg1"/>
                </a:solidFill>
              </a:rPr>
              <a:t> to impact </a:t>
            </a:r>
            <a:r>
              <a:rPr lang="it-IT" dirty="0" err="1">
                <a:solidFill>
                  <a:schemeClr val="bg1"/>
                </a:solidFill>
              </a:rPr>
              <a:t>learning</a:t>
            </a:r>
            <a:endParaRPr lang="it-IT" dirty="0">
              <a:solidFill>
                <a:schemeClr val="bg1"/>
              </a:solidFill>
            </a:endParaRPr>
          </a:p>
          <a:p>
            <a:r>
              <a:rPr lang="it-IT" b="1" dirty="0" err="1">
                <a:solidFill>
                  <a:schemeClr val="bg1"/>
                </a:solidFill>
              </a:rPr>
              <a:t>Principle</a:t>
            </a:r>
            <a:r>
              <a:rPr lang="it-IT" b="1" dirty="0">
                <a:solidFill>
                  <a:schemeClr val="bg1"/>
                </a:solidFill>
              </a:rPr>
              <a:t> P7</a:t>
            </a:r>
            <a:r>
              <a:rPr lang="it-IT" dirty="0">
                <a:solidFill>
                  <a:schemeClr val="bg1"/>
                </a:solidFill>
              </a:rPr>
              <a:t>: To </a:t>
            </a:r>
            <a:r>
              <a:rPr lang="it-IT" dirty="0" err="1">
                <a:solidFill>
                  <a:schemeClr val="bg1"/>
                </a:solidFill>
              </a:rPr>
              <a:t>become</a:t>
            </a:r>
            <a:r>
              <a:rPr lang="it-IT" dirty="0">
                <a:solidFill>
                  <a:schemeClr val="bg1"/>
                </a:solidFill>
              </a:rPr>
              <a:t> self-</a:t>
            </a:r>
            <a:r>
              <a:rPr lang="it-IT" dirty="0" err="1">
                <a:solidFill>
                  <a:schemeClr val="bg1"/>
                </a:solidFill>
              </a:rPr>
              <a:t>directd</a:t>
            </a:r>
            <a:r>
              <a:rPr lang="it-IT" dirty="0">
                <a:solidFill>
                  <a:schemeClr val="bg1"/>
                </a:solidFill>
              </a:rPr>
              <a:t> </a:t>
            </a:r>
            <a:r>
              <a:rPr lang="it-IT" dirty="0" err="1">
                <a:solidFill>
                  <a:schemeClr val="bg1"/>
                </a:solidFill>
              </a:rPr>
              <a:t>leaners</a:t>
            </a:r>
            <a:r>
              <a:rPr lang="it-IT" dirty="0">
                <a:solidFill>
                  <a:schemeClr val="bg1"/>
                </a:solidFill>
              </a:rPr>
              <a:t>, </a:t>
            </a:r>
            <a:r>
              <a:rPr lang="it-IT" dirty="0" err="1">
                <a:solidFill>
                  <a:schemeClr val="bg1"/>
                </a:solidFill>
              </a:rPr>
              <a:t>students</a:t>
            </a:r>
            <a:r>
              <a:rPr lang="it-IT" dirty="0">
                <a:solidFill>
                  <a:schemeClr val="bg1"/>
                </a:solidFill>
              </a:rPr>
              <a:t> must </a:t>
            </a:r>
            <a:r>
              <a:rPr lang="it-IT" dirty="0" err="1">
                <a:solidFill>
                  <a:schemeClr val="bg1"/>
                </a:solidFill>
              </a:rPr>
              <a:t>learn</a:t>
            </a:r>
            <a:r>
              <a:rPr lang="it-IT" dirty="0">
                <a:solidFill>
                  <a:schemeClr val="bg1"/>
                </a:solidFill>
              </a:rPr>
              <a:t> to monitor and </a:t>
            </a:r>
            <a:r>
              <a:rPr lang="it-IT" dirty="0" err="1">
                <a:solidFill>
                  <a:schemeClr val="bg1"/>
                </a:solidFill>
              </a:rPr>
              <a:t>adjust</a:t>
            </a:r>
            <a:r>
              <a:rPr lang="it-IT" dirty="0">
                <a:solidFill>
                  <a:schemeClr val="bg1"/>
                </a:solidFill>
              </a:rPr>
              <a:t> </a:t>
            </a:r>
            <a:r>
              <a:rPr lang="it-IT" dirty="0" err="1">
                <a:solidFill>
                  <a:schemeClr val="bg1"/>
                </a:solidFill>
              </a:rPr>
              <a:t>their</a:t>
            </a:r>
            <a:r>
              <a:rPr lang="it-IT" dirty="0">
                <a:solidFill>
                  <a:schemeClr val="bg1"/>
                </a:solidFill>
              </a:rPr>
              <a:t> </a:t>
            </a:r>
            <a:r>
              <a:rPr lang="it-IT" dirty="0" err="1">
                <a:solidFill>
                  <a:schemeClr val="bg1"/>
                </a:solidFill>
              </a:rPr>
              <a:t>approaches</a:t>
            </a:r>
            <a:r>
              <a:rPr lang="it-IT" dirty="0">
                <a:solidFill>
                  <a:schemeClr val="bg1"/>
                </a:solidFill>
              </a:rPr>
              <a:t> to </a:t>
            </a:r>
            <a:r>
              <a:rPr lang="it-IT" dirty="0" err="1">
                <a:solidFill>
                  <a:schemeClr val="bg1"/>
                </a:solidFill>
              </a:rPr>
              <a:t>learning</a:t>
            </a:r>
            <a:r>
              <a:rPr lang="it-IT" dirty="0">
                <a:solidFill>
                  <a:schemeClr val="bg1"/>
                </a:solidFill>
              </a:rPr>
              <a:t>.</a:t>
            </a:r>
          </a:p>
        </p:txBody>
      </p:sp>
    </p:spTree>
    <p:extLst>
      <p:ext uri="{BB962C8B-B14F-4D97-AF65-F5344CB8AC3E}">
        <p14:creationId xmlns:p14="http://schemas.microsoft.com/office/powerpoint/2010/main" val="42934481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4C046-6B4B-864C-845B-B667C45013BA}"/>
              </a:ext>
            </a:extLst>
          </p:cNvPr>
          <p:cNvSpPr>
            <a:spLocks noGrp="1"/>
          </p:cNvSpPr>
          <p:nvPr>
            <p:ph type="title"/>
          </p:nvPr>
        </p:nvSpPr>
        <p:spPr>
          <a:xfrm>
            <a:off x="780288" y="182245"/>
            <a:ext cx="10905744" cy="1325563"/>
          </a:xfrm>
        </p:spPr>
        <p:txBody>
          <a:bodyPr>
            <a:noAutofit/>
          </a:bodyPr>
          <a:lstStyle/>
          <a:p>
            <a:r>
              <a:rPr lang="it-IT" sz="3600" b="1" dirty="0"/>
              <a:t>How </a:t>
            </a:r>
            <a:r>
              <a:rPr lang="it-IT" sz="3600" b="1" dirty="0" err="1"/>
              <a:t>learning</a:t>
            </a:r>
            <a:r>
              <a:rPr lang="it-IT" sz="3600" b="1" dirty="0"/>
              <a:t> </a:t>
            </a:r>
            <a:r>
              <a:rPr lang="it-IT" sz="3600" b="1" dirty="0" err="1"/>
              <a:t>works</a:t>
            </a:r>
            <a:r>
              <a:rPr lang="it-IT" sz="3600" b="1" dirty="0"/>
              <a:t>: Seven </a:t>
            </a:r>
            <a:r>
              <a:rPr lang="it-IT" sz="3600" b="1" dirty="0" err="1"/>
              <a:t>research-based</a:t>
            </a:r>
            <a:r>
              <a:rPr lang="it-IT" sz="3600" b="1" dirty="0"/>
              <a:t> </a:t>
            </a:r>
            <a:r>
              <a:rPr lang="it-IT" sz="3600" b="1" dirty="0" err="1"/>
              <a:t>principles</a:t>
            </a:r>
            <a:r>
              <a:rPr lang="it-IT" sz="3600" b="1" dirty="0"/>
              <a:t> for </a:t>
            </a:r>
            <a:r>
              <a:rPr lang="it-IT" sz="3600" b="1" dirty="0" err="1"/>
              <a:t>smart</a:t>
            </a:r>
            <a:r>
              <a:rPr lang="it-IT" sz="3600" b="1" dirty="0"/>
              <a:t> </a:t>
            </a:r>
            <a:r>
              <a:rPr lang="it-IT" sz="3600" b="1" dirty="0" err="1"/>
              <a:t>teaching</a:t>
            </a:r>
            <a:r>
              <a:rPr lang="it-IT" sz="3600" b="1" dirty="0"/>
              <a:t> </a:t>
            </a:r>
            <a:r>
              <a:rPr lang="it-IT" sz="3200" dirty="0"/>
              <a:t>(</a:t>
            </a:r>
            <a:r>
              <a:rPr lang="it-IT" sz="3200" dirty="0" err="1"/>
              <a:t>Ambrose</a:t>
            </a:r>
            <a:r>
              <a:rPr lang="it-IT" sz="3200" dirty="0"/>
              <a:t>, et al. 2010)</a:t>
            </a:r>
          </a:p>
        </p:txBody>
      </p:sp>
      <p:sp>
        <p:nvSpPr>
          <p:cNvPr id="3" name="Content Placeholder 2">
            <a:extLst>
              <a:ext uri="{FF2B5EF4-FFF2-40B4-BE49-F238E27FC236}">
                <a16:creationId xmlns:a16="http://schemas.microsoft.com/office/drawing/2014/main" id="{36B2C623-02B9-C04D-920B-BD08CD416CD8}"/>
              </a:ext>
            </a:extLst>
          </p:cNvPr>
          <p:cNvSpPr>
            <a:spLocks noGrp="1"/>
          </p:cNvSpPr>
          <p:nvPr>
            <p:ph idx="1"/>
          </p:nvPr>
        </p:nvSpPr>
        <p:spPr>
          <a:xfrm>
            <a:off x="548640" y="1664208"/>
            <a:ext cx="11448288" cy="5084064"/>
          </a:xfrm>
        </p:spPr>
        <p:txBody>
          <a:bodyPr>
            <a:normAutofit fontScale="92500" lnSpcReduction="10000"/>
          </a:bodyPr>
          <a:lstStyle/>
          <a:p>
            <a:r>
              <a:rPr lang="it-IT" b="1" dirty="0" err="1">
                <a:solidFill>
                  <a:schemeClr val="bg1">
                    <a:lumMod val="65000"/>
                  </a:schemeClr>
                </a:solidFill>
              </a:rPr>
              <a:t>Principle</a:t>
            </a:r>
            <a:r>
              <a:rPr lang="it-IT" b="1" dirty="0">
                <a:solidFill>
                  <a:schemeClr val="bg1">
                    <a:lumMod val="65000"/>
                  </a:schemeClr>
                </a:solidFill>
              </a:rPr>
              <a:t> P1</a:t>
            </a:r>
            <a:r>
              <a:rPr lang="it-IT" dirty="0">
                <a:solidFill>
                  <a:schemeClr val="bg1">
                    <a:lumMod val="65000"/>
                  </a:schemeClr>
                </a:solidFill>
              </a:rPr>
              <a:t>: Students' </a:t>
            </a:r>
            <a:r>
              <a:rPr lang="it-IT" dirty="0" err="1">
                <a:solidFill>
                  <a:schemeClr val="bg1">
                    <a:lumMod val="65000"/>
                  </a:schemeClr>
                </a:solidFill>
              </a:rPr>
              <a:t>prior</a:t>
            </a:r>
            <a:r>
              <a:rPr lang="it-IT" dirty="0">
                <a:solidFill>
                  <a:schemeClr val="bg1">
                    <a:lumMod val="65000"/>
                  </a:schemeClr>
                </a:solidFill>
              </a:rPr>
              <a:t> </a:t>
            </a:r>
            <a:r>
              <a:rPr lang="it-IT" dirty="0" err="1">
                <a:solidFill>
                  <a:schemeClr val="bg1">
                    <a:lumMod val="65000"/>
                  </a:schemeClr>
                </a:solidFill>
              </a:rPr>
              <a:t>knowledge</a:t>
            </a:r>
            <a:r>
              <a:rPr lang="it-IT" dirty="0">
                <a:solidFill>
                  <a:schemeClr val="bg1">
                    <a:lumMod val="65000"/>
                  </a:schemeClr>
                </a:solidFill>
              </a:rPr>
              <a:t> can help or </a:t>
            </a:r>
            <a:r>
              <a:rPr lang="it-IT" dirty="0" err="1">
                <a:solidFill>
                  <a:schemeClr val="bg1">
                    <a:lumMod val="65000"/>
                  </a:schemeClr>
                </a:solidFill>
              </a:rPr>
              <a:t>hinder</a:t>
            </a:r>
            <a:r>
              <a:rPr lang="it-IT" dirty="0">
                <a:solidFill>
                  <a:schemeClr val="bg1">
                    <a:lumMod val="65000"/>
                  </a:schemeClr>
                </a:solidFill>
              </a:rPr>
              <a:t> </a:t>
            </a:r>
            <a:r>
              <a:rPr lang="it-IT" dirty="0" err="1">
                <a:solidFill>
                  <a:schemeClr val="bg1">
                    <a:lumMod val="65000"/>
                  </a:schemeClr>
                </a:solidFill>
              </a:rPr>
              <a:t>learning</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P2</a:t>
            </a:r>
            <a:r>
              <a:rPr lang="it-IT" dirty="0">
                <a:solidFill>
                  <a:schemeClr val="bg1">
                    <a:lumMod val="65000"/>
                  </a:schemeClr>
                </a:solidFill>
              </a:rPr>
              <a:t>: How </a:t>
            </a:r>
            <a:r>
              <a:rPr lang="it-IT" dirty="0" err="1">
                <a:solidFill>
                  <a:schemeClr val="bg1">
                    <a:lumMod val="65000"/>
                  </a:schemeClr>
                </a:solidFill>
              </a:rPr>
              <a:t>students</a:t>
            </a:r>
            <a:r>
              <a:rPr lang="it-IT" dirty="0">
                <a:solidFill>
                  <a:schemeClr val="bg1">
                    <a:lumMod val="65000"/>
                  </a:schemeClr>
                </a:solidFill>
              </a:rPr>
              <a:t> </a:t>
            </a:r>
            <a:r>
              <a:rPr lang="it-IT" dirty="0" err="1">
                <a:solidFill>
                  <a:schemeClr val="bg1">
                    <a:lumMod val="65000"/>
                  </a:schemeClr>
                </a:solidFill>
              </a:rPr>
              <a:t>organise</a:t>
            </a:r>
            <a:r>
              <a:rPr lang="it-IT" dirty="0">
                <a:solidFill>
                  <a:schemeClr val="bg1">
                    <a:lumMod val="65000"/>
                  </a:schemeClr>
                </a:solidFill>
              </a:rPr>
              <a:t> </a:t>
            </a:r>
            <a:r>
              <a:rPr lang="it-IT" dirty="0" err="1">
                <a:solidFill>
                  <a:schemeClr val="bg1">
                    <a:lumMod val="65000"/>
                  </a:schemeClr>
                </a:solidFill>
              </a:rPr>
              <a:t>knowledge</a:t>
            </a:r>
            <a:r>
              <a:rPr lang="it-IT" dirty="0">
                <a:solidFill>
                  <a:schemeClr val="bg1">
                    <a:lumMod val="65000"/>
                  </a:schemeClr>
                </a:solidFill>
              </a:rPr>
              <a:t> </a:t>
            </a:r>
            <a:r>
              <a:rPr lang="it-IT" dirty="0" err="1">
                <a:solidFill>
                  <a:schemeClr val="bg1">
                    <a:lumMod val="65000"/>
                  </a:schemeClr>
                </a:solidFill>
              </a:rPr>
              <a:t>influences</a:t>
            </a:r>
            <a:r>
              <a:rPr lang="it-IT" dirty="0">
                <a:solidFill>
                  <a:schemeClr val="bg1">
                    <a:lumMod val="65000"/>
                  </a:schemeClr>
                </a:solidFill>
              </a:rPr>
              <a:t> </a:t>
            </a:r>
            <a:r>
              <a:rPr lang="it-IT" dirty="0" err="1">
                <a:solidFill>
                  <a:schemeClr val="bg1">
                    <a:lumMod val="65000"/>
                  </a:schemeClr>
                </a:solidFill>
              </a:rPr>
              <a:t>how</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learn</a:t>
            </a:r>
            <a:r>
              <a:rPr lang="it-IT" dirty="0">
                <a:solidFill>
                  <a:schemeClr val="bg1">
                    <a:lumMod val="65000"/>
                  </a:schemeClr>
                </a:solidFill>
              </a:rPr>
              <a:t> and </a:t>
            </a:r>
            <a:r>
              <a:rPr lang="it-IT" dirty="0" err="1">
                <a:solidFill>
                  <a:schemeClr val="bg1">
                    <a:lumMod val="65000"/>
                  </a:schemeClr>
                </a:solidFill>
              </a:rPr>
              <a:t>apply</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know</a:t>
            </a:r>
            <a:r>
              <a:rPr lang="it-IT" dirty="0">
                <a:solidFill>
                  <a:schemeClr val="bg1">
                    <a:lumMod val="65000"/>
                  </a:schemeClr>
                </a:solidFill>
              </a:rPr>
              <a:t>.</a:t>
            </a:r>
          </a:p>
          <a:p>
            <a:r>
              <a:rPr lang="it-IT" b="1" dirty="0" err="1"/>
              <a:t>Principle</a:t>
            </a:r>
            <a:r>
              <a:rPr lang="it-IT" b="1" dirty="0"/>
              <a:t> P3</a:t>
            </a:r>
            <a:r>
              <a:rPr lang="it-IT" dirty="0"/>
              <a:t>: Students </a:t>
            </a:r>
            <a:r>
              <a:rPr lang="it-IT" dirty="0" err="1"/>
              <a:t>motivation</a:t>
            </a:r>
            <a:r>
              <a:rPr lang="it-IT" dirty="0"/>
              <a:t> </a:t>
            </a:r>
            <a:r>
              <a:rPr lang="it-IT" dirty="0" err="1"/>
              <a:t>determines</a:t>
            </a:r>
            <a:r>
              <a:rPr lang="it-IT" dirty="0"/>
              <a:t>, </a:t>
            </a:r>
            <a:r>
              <a:rPr lang="it-IT" dirty="0" err="1"/>
              <a:t>directs</a:t>
            </a:r>
            <a:r>
              <a:rPr lang="it-IT" dirty="0"/>
              <a:t> and </a:t>
            </a:r>
            <a:r>
              <a:rPr lang="it-IT" dirty="0" err="1"/>
              <a:t>sustains</a:t>
            </a:r>
            <a:r>
              <a:rPr lang="it-IT" dirty="0"/>
              <a:t> </a:t>
            </a:r>
            <a:r>
              <a:rPr lang="it-IT" dirty="0" err="1"/>
              <a:t>what</a:t>
            </a:r>
            <a:r>
              <a:rPr lang="it-IT" dirty="0"/>
              <a:t> </a:t>
            </a:r>
            <a:r>
              <a:rPr lang="it-IT" dirty="0" err="1"/>
              <a:t>they</a:t>
            </a:r>
            <a:r>
              <a:rPr lang="it-IT" dirty="0"/>
              <a:t> do </a:t>
            </a:r>
            <a:r>
              <a:rPr lang="it-IT" dirty="0" err="1"/>
              <a:t>learn</a:t>
            </a:r>
            <a:r>
              <a:rPr lang="it-IT" dirty="0"/>
              <a:t>.</a:t>
            </a:r>
          </a:p>
          <a:p>
            <a:r>
              <a:rPr lang="it-IT" b="1" dirty="0" err="1">
                <a:solidFill>
                  <a:schemeClr val="bg1"/>
                </a:solidFill>
              </a:rPr>
              <a:t>Principle</a:t>
            </a:r>
            <a:r>
              <a:rPr lang="it-IT" b="1" dirty="0">
                <a:solidFill>
                  <a:schemeClr val="bg1"/>
                </a:solidFill>
              </a:rPr>
              <a:t> P4</a:t>
            </a:r>
            <a:r>
              <a:rPr lang="it-IT" dirty="0">
                <a:solidFill>
                  <a:schemeClr val="bg1"/>
                </a:solidFill>
              </a:rPr>
              <a:t>: To </a:t>
            </a:r>
            <a:r>
              <a:rPr lang="it-IT" dirty="0" err="1">
                <a:solidFill>
                  <a:schemeClr val="bg1"/>
                </a:solidFill>
              </a:rPr>
              <a:t>develop</a:t>
            </a:r>
            <a:r>
              <a:rPr lang="it-IT" dirty="0">
                <a:solidFill>
                  <a:schemeClr val="bg1"/>
                </a:solidFill>
              </a:rPr>
              <a:t> </a:t>
            </a:r>
            <a:r>
              <a:rPr lang="it-IT" dirty="0" err="1">
                <a:solidFill>
                  <a:schemeClr val="bg1"/>
                </a:solidFill>
              </a:rPr>
              <a:t>mastery</a:t>
            </a:r>
            <a:r>
              <a:rPr lang="it-IT" dirty="0">
                <a:solidFill>
                  <a:schemeClr val="bg1"/>
                </a:solidFill>
              </a:rPr>
              <a:t>, </a:t>
            </a:r>
            <a:r>
              <a:rPr lang="it-IT" dirty="0" err="1">
                <a:solidFill>
                  <a:schemeClr val="bg1"/>
                </a:solidFill>
              </a:rPr>
              <a:t>students</a:t>
            </a:r>
            <a:r>
              <a:rPr lang="it-IT" dirty="0">
                <a:solidFill>
                  <a:schemeClr val="bg1"/>
                </a:solidFill>
              </a:rPr>
              <a:t> must </a:t>
            </a:r>
            <a:r>
              <a:rPr lang="it-IT" dirty="0" err="1">
                <a:solidFill>
                  <a:schemeClr val="bg1"/>
                </a:solidFill>
              </a:rPr>
              <a:t>acquire</a:t>
            </a:r>
            <a:r>
              <a:rPr lang="it-IT" dirty="0">
                <a:solidFill>
                  <a:schemeClr val="bg1"/>
                </a:solidFill>
              </a:rPr>
              <a:t> component </a:t>
            </a:r>
            <a:r>
              <a:rPr lang="it-IT" dirty="0" err="1">
                <a:solidFill>
                  <a:schemeClr val="bg1"/>
                </a:solidFill>
              </a:rPr>
              <a:t>skills</a:t>
            </a:r>
            <a:r>
              <a:rPr lang="it-IT" dirty="0">
                <a:solidFill>
                  <a:schemeClr val="bg1"/>
                </a:solidFill>
              </a:rPr>
              <a:t>, </a:t>
            </a:r>
            <a:r>
              <a:rPr lang="it-IT" dirty="0" err="1">
                <a:solidFill>
                  <a:schemeClr val="bg1"/>
                </a:solidFill>
              </a:rPr>
              <a:t>practice</a:t>
            </a:r>
            <a:r>
              <a:rPr lang="it-IT" dirty="0">
                <a:solidFill>
                  <a:schemeClr val="bg1"/>
                </a:solidFill>
              </a:rPr>
              <a:t> </a:t>
            </a:r>
            <a:r>
              <a:rPr lang="it-IT" dirty="0" err="1">
                <a:solidFill>
                  <a:schemeClr val="bg1"/>
                </a:solidFill>
              </a:rPr>
              <a:t>integrating</a:t>
            </a:r>
            <a:r>
              <a:rPr lang="it-IT" dirty="0">
                <a:solidFill>
                  <a:schemeClr val="bg1"/>
                </a:solidFill>
              </a:rPr>
              <a:t> </a:t>
            </a:r>
            <a:r>
              <a:rPr lang="it-IT" dirty="0" err="1">
                <a:solidFill>
                  <a:schemeClr val="bg1"/>
                </a:solidFill>
              </a:rPr>
              <a:t>them</a:t>
            </a:r>
            <a:r>
              <a:rPr lang="it-IT" dirty="0">
                <a:solidFill>
                  <a:schemeClr val="bg1"/>
                </a:solidFill>
              </a:rPr>
              <a:t>, and </a:t>
            </a:r>
            <a:r>
              <a:rPr lang="it-IT" dirty="0" err="1">
                <a:solidFill>
                  <a:schemeClr val="bg1"/>
                </a:solidFill>
              </a:rPr>
              <a:t>know</a:t>
            </a:r>
            <a:r>
              <a:rPr lang="it-IT" dirty="0">
                <a:solidFill>
                  <a:schemeClr val="bg1"/>
                </a:solidFill>
              </a:rPr>
              <a:t> </a:t>
            </a:r>
            <a:r>
              <a:rPr lang="it-IT" dirty="0" err="1">
                <a:solidFill>
                  <a:schemeClr val="bg1"/>
                </a:solidFill>
              </a:rPr>
              <a:t>when</a:t>
            </a:r>
            <a:r>
              <a:rPr lang="it-IT" dirty="0">
                <a:solidFill>
                  <a:schemeClr val="bg1"/>
                </a:solidFill>
              </a:rPr>
              <a:t> to </a:t>
            </a:r>
            <a:r>
              <a:rPr lang="it-IT" dirty="0" err="1">
                <a:solidFill>
                  <a:schemeClr val="bg1"/>
                </a:solidFill>
              </a:rPr>
              <a:t>apply</a:t>
            </a:r>
            <a:r>
              <a:rPr lang="it-IT" dirty="0">
                <a:solidFill>
                  <a:schemeClr val="bg1"/>
                </a:solidFill>
              </a:rPr>
              <a:t> </a:t>
            </a:r>
            <a:r>
              <a:rPr lang="it-IT" dirty="0" err="1">
                <a:solidFill>
                  <a:schemeClr val="bg1"/>
                </a:solidFill>
              </a:rPr>
              <a:t>what</a:t>
            </a:r>
            <a:r>
              <a:rPr lang="it-IT" dirty="0">
                <a:solidFill>
                  <a:schemeClr val="bg1"/>
                </a:solidFill>
              </a:rPr>
              <a:t> </a:t>
            </a:r>
            <a:r>
              <a:rPr lang="it-IT" dirty="0" err="1">
                <a:solidFill>
                  <a:schemeClr val="bg1"/>
                </a:solidFill>
              </a:rPr>
              <a:t>they</a:t>
            </a:r>
            <a:r>
              <a:rPr lang="it-IT" dirty="0">
                <a:solidFill>
                  <a:schemeClr val="bg1"/>
                </a:solidFill>
              </a:rPr>
              <a:t> </a:t>
            </a:r>
            <a:r>
              <a:rPr lang="it-IT" dirty="0" err="1">
                <a:solidFill>
                  <a:schemeClr val="bg1"/>
                </a:solidFill>
              </a:rPr>
              <a:t>have</a:t>
            </a:r>
            <a:r>
              <a:rPr lang="it-IT" dirty="0">
                <a:solidFill>
                  <a:schemeClr val="bg1"/>
                </a:solidFill>
              </a:rPr>
              <a:t> </a:t>
            </a:r>
            <a:r>
              <a:rPr lang="it-IT" dirty="0" err="1">
                <a:solidFill>
                  <a:schemeClr val="bg1"/>
                </a:solidFill>
              </a:rPr>
              <a:t>learned</a:t>
            </a:r>
            <a:endParaRPr lang="it-IT" dirty="0">
              <a:solidFill>
                <a:schemeClr val="bg1"/>
              </a:solidFill>
            </a:endParaRPr>
          </a:p>
          <a:p>
            <a:r>
              <a:rPr lang="it-IT" b="1" dirty="0" err="1">
                <a:solidFill>
                  <a:schemeClr val="bg1"/>
                </a:solidFill>
              </a:rPr>
              <a:t>Principle</a:t>
            </a:r>
            <a:r>
              <a:rPr lang="it-IT" b="1" dirty="0">
                <a:solidFill>
                  <a:schemeClr val="bg1"/>
                </a:solidFill>
              </a:rPr>
              <a:t> P5</a:t>
            </a:r>
            <a:r>
              <a:rPr lang="it-IT" dirty="0">
                <a:solidFill>
                  <a:schemeClr val="bg1"/>
                </a:solidFill>
              </a:rPr>
              <a:t>: Goal-</a:t>
            </a:r>
            <a:r>
              <a:rPr lang="it-IT" dirty="0" err="1">
                <a:solidFill>
                  <a:schemeClr val="bg1"/>
                </a:solidFill>
              </a:rPr>
              <a:t>directed</a:t>
            </a:r>
            <a:r>
              <a:rPr lang="it-IT" dirty="0">
                <a:solidFill>
                  <a:schemeClr val="bg1"/>
                </a:solidFill>
              </a:rPr>
              <a:t> </a:t>
            </a:r>
            <a:r>
              <a:rPr lang="it-IT" dirty="0" err="1">
                <a:solidFill>
                  <a:schemeClr val="bg1"/>
                </a:solidFill>
              </a:rPr>
              <a:t>practice</a:t>
            </a:r>
            <a:r>
              <a:rPr lang="it-IT" dirty="0">
                <a:solidFill>
                  <a:schemeClr val="bg1"/>
                </a:solidFill>
              </a:rPr>
              <a:t> </a:t>
            </a:r>
            <a:r>
              <a:rPr lang="it-IT" dirty="0" err="1">
                <a:solidFill>
                  <a:schemeClr val="bg1"/>
                </a:solidFill>
              </a:rPr>
              <a:t>coupled</a:t>
            </a:r>
            <a:r>
              <a:rPr lang="it-IT" dirty="0">
                <a:solidFill>
                  <a:schemeClr val="bg1"/>
                </a:solidFill>
              </a:rPr>
              <a:t> with </a:t>
            </a:r>
            <a:r>
              <a:rPr lang="it-IT" dirty="0" err="1">
                <a:solidFill>
                  <a:schemeClr val="bg1"/>
                </a:solidFill>
              </a:rPr>
              <a:t>targeted</a:t>
            </a:r>
            <a:r>
              <a:rPr lang="it-IT" dirty="0">
                <a:solidFill>
                  <a:schemeClr val="bg1"/>
                </a:solidFill>
              </a:rPr>
              <a:t> feedback </a:t>
            </a:r>
            <a:r>
              <a:rPr lang="it-IT" dirty="0" err="1">
                <a:solidFill>
                  <a:schemeClr val="bg1"/>
                </a:solidFill>
              </a:rPr>
              <a:t>enhances</a:t>
            </a:r>
            <a:r>
              <a:rPr lang="it-IT" dirty="0">
                <a:solidFill>
                  <a:schemeClr val="bg1"/>
                </a:solidFill>
              </a:rPr>
              <a:t> the </a:t>
            </a:r>
            <a:r>
              <a:rPr lang="it-IT" dirty="0" err="1">
                <a:solidFill>
                  <a:schemeClr val="bg1"/>
                </a:solidFill>
              </a:rPr>
              <a:t>quality</a:t>
            </a:r>
            <a:r>
              <a:rPr lang="it-IT" dirty="0">
                <a:solidFill>
                  <a:schemeClr val="bg1"/>
                </a:solidFill>
              </a:rPr>
              <a:t> of </a:t>
            </a:r>
            <a:r>
              <a:rPr lang="it-IT" dirty="0" err="1">
                <a:solidFill>
                  <a:schemeClr val="bg1"/>
                </a:solidFill>
              </a:rPr>
              <a:t>students</a:t>
            </a:r>
            <a:r>
              <a:rPr lang="it-IT" dirty="0">
                <a:solidFill>
                  <a:schemeClr val="bg1"/>
                </a:solidFill>
              </a:rPr>
              <a:t>' </a:t>
            </a:r>
            <a:r>
              <a:rPr lang="it-IT" dirty="0" err="1">
                <a:solidFill>
                  <a:schemeClr val="bg1"/>
                </a:solidFill>
              </a:rPr>
              <a:t>learning</a:t>
            </a:r>
            <a:endParaRPr lang="it-IT" dirty="0">
              <a:solidFill>
                <a:schemeClr val="bg1"/>
              </a:solidFill>
            </a:endParaRPr>
          </a:p>
          <a:p>
            <a:r>
              <a:rPr lang="it-IT" b="1" dirty="0" err="1">
                <a:solidFill>
                  <a:schemeClr val="bg1"/>
                </a:solidFill>
              </a:rPr>
              <a:t>Principle</a:t>
            </a:r>
            <a:r>
              <a:rPr lang="it-IT" b="1" dirty="0">
                <a:solidFill>
                  <a:schemeClr val="bg1"/>
                </a:solidFill>
              </a:rPr>
              <a:t> P6</a:t>
            </a:r>
            <a:r>
              <a:rPr lang="it-IT" dirty="0">
                <a:solidFill>
                  <a:schemeClr val="bg1"/>
                </a:solidFill>
              </a:rPr>
              <a:t>: Students' </a:t>
            </a:r>
            <a:r>
              <a:rPr lang="it-IT" dirty="0" err="1">
                <a:solidFill>
                  <a:schemeClr val="bg1"/>
                </a:solidFill>
              </a:rPr>
              <a:t>current</a:t>
            </a:r>
            <a:r>
              <a:rPr lang="it-IT" dirty="0">
                <a:solidFill>
                  <a:schemeClr val="bg1"/>
                </a:solidFill>
              </a:rPr>
              <a:t> </a:t>
            </a:r>
            <a:r>
              <a:rPr lang="it-IT" dirty="0" err="1">
                <a:solidFill>
                  <a:schemeClr val="bg1"/>
                </a:solidFill>
              </a:rPr>
              <a:t>level</a:t>
            </a:r>
            <a:r>
              <a:rPr lang="it-IT" dirty="0">
                <a:solidFill>
                  <a:schemeClr val="bg1"/>
                </a:solidFill>
              </a:rPr>
              <a:t> of </a:t>
            </a:r>
            <a:r>
              <a:rPr lang="it-IT" dirty="0" err="1">
                <a:solidFill>
                  <a:schemeClr val="bg1"/>
                </a:solidFill>
              </a:rPr>
              <a:t>development</a:t>
            </a:r>
            <a:r>
              <a:rPr lang="it-IT" dirty="0">
                <a:solidFill>
                  <a:schemeClr val="bg1"/>
                </a:solidFill>
              </a:rPr>
              <a:t> </a:t>
            </a:r>
            <a:r>
              <a:rPr lang="it-IT" dirty="0" err="1">
                <a:solidFill>
                  <a:schemeClr val="bg1"/>
                </a:solidFill>
              </a:rPr>
              <a:t>interacts</a:t>
            </a:r>
            <a:r>
              <a:rPr lang="it-IT" dirty="0">
                <a:solidFill>
                  <a:schemeClr val="bg1"/>
                </a:solidFill>
              </a:rPr>
              <a:t> with the social, </a:t>
            </a:r>
            <a:r>
              <a:rPr lang="it-IT" dirty="0" err="1">
                <a:solidFill>
                  <a:schemeClr val="bg1"/>
                </a:solidFill>
              </a:rPr>
              <a:t>emotional</a:t>
            </a:r>
            <a:r>
              <a:rPr lang="it-IT" dirty="0">
                <a:solidFill>
                  <a:schemeClr val="bg1"/>
                </a:solidFill>
              </a:rPr>
              <a:t>, and </a:t>
            </a:r>
            <a:r>
              <a:rPr lang="it-IT" dirty="0" err="1">
                <a:solidFill>
                  <a:schemeClr val="bg1"/>
                </a:solidFill>
              </a:rPr>
              <a:t>intellectual</a:t>
            </a:r>
            <a:r>
              <a:rPr lang="it-IT" dirty="0">
                <a:solidFill>
                  <a:schemeClr val="bg1"/>
                </a:solidFill>
              </a:rPr>
              <a:t> </a:t>
            </a:r>
            <a:r>
              <a:rPr lang="it-IT" dirty="0" err="1">
                <a:solidFill>
                  <a:schemeClr val="bg1"/>
                </a:solidFill>
              </a:rPr>
              <a:t>climate</a:t>
            </a:r>
            <a:r>
              <a:rPr lang="it-IT" dirty="0">
                <a:solidFill>
                  <a:schemeClr val="bg1"/>
                </a:solidFill>
              </a:rPr>
              <a:t> of the </a:t>
            </a:r>
            <a:r>
              <a:rPr lang="it-IT" dirty="0" err="1">
                <a:solidFill>
                  <a:schemeClr val="bg1"/>
                </a:solidFill>
              </a:rPr>
              <a:t>course</a:t>
            </a:r>
            <a:r>
              <a:rPr lang="it-IT" dirty="0">
                <a:solidFill>
                  <a:schemeClr val="bg1"/>
                </a:solidFill>
              </a:rPr>
              <a:t> to impact </a:t>
            </a:r>
            <a:r>
              <a:rPr lang="it-IT" dirty="0" err="1">
                <a:solidFill>
                  <a:schemeClr val="bg1"/>
                </a:solidFill>
              </a:rPr>
              <a:t>learning</a:t>
            </a:r>
            <a:endParaRPr lang="it-IT" dirty="0">
              <a:solidFill>
                <a:schemeClr val="bg1"/>
              </a:solidFill>
            </a:endParaRPr>
          </a:p>
          <a:p>
            <a:r>
              <a:rPr lang="it-IT" b="1" dirty="0" err="1">
                <a:solidFill>
                  <a:schemeClr val="bg1"/>
                </a:solidFill>
              </a:rPr>
              <a:t>Principle</a:t>
            </a:r>
            <a:r>
              <a:rPr lang="it-IT" b="1" dirty="0">
                <a:solidFill>
                  <a:schemeClr val="bg1"/>
                </a:solidFill>
              </a:rPr>
              <a:t> P7</a:t>
            </a:r>
            <a:r>
              <a:rPr lang="it-IT" dirty="0">
                <a:solidFill>
                  <a:schemeClr val="bg1"/>
                </a:solidFill>
              </a:rPr>
              <a:t>: To </a:t>
            </a:r>
            <a:r>
              <a:rPr lang="it-IT" dirty="0" err="1">
                <a:solidFill>
                  <a:schemeClr val="bg1"/>
                </a:solidFill>
              </a:rPr>
              <a:t>become</a:t>
            </a:r>
            <a:r>
              <a:rPr lang="it-IT" dirty="0">
                <a:solidFill>
                  <a:schemeClr val="bg1"/>
                </a:solidFill>
              </a:rPr>
              <a:t> self-</a:t>
            </a:r>
            <a:r>
              <a:rPr lang="it-IT" dirty="0" err="1">
                <a:solidFill>
                  <a:schemeClr val="bg1"/>
                </a:solidFill>
              </a:rPr>
              <a:t>directd</a:t>
            </a:r>
            <a:r>
              <a:rPr lang="it-IT" dirty="0">
                <a:solidFill>
                  <a:schemeClr val="bg1"/>
                </a:solidFill>
              </a:rPr>
              <a:t> </a:t>
            </a:r>
            <a:r>
              <a:rPr lang="it-IT" dirty="0" err="1">
                <a:solidFill>
                  <a:schemeClr val="bg1"/>
                </a:solidFill>
              </a:rPr>
              <a:t>leaners</a:t>
            </a:r>
            <a:r>
              <a:rPr lang="it-IT" dirty="0">
                <a:solidFill>
                  <a:schemeClr val="bg1"/>
                </a:solidFill>
              </a:rPr>
              <a:t>, </a:t>
            </a:r>
            <a:r>
              <a:rPr lang="it-IT" dirty="0" err="1">
                <a:solidFill>
                  <a:schemeClr val="bg1"/>
                </a:solidFill>
              </a:rPr>
              <a:t>students</a:t>
            </a:r>
            <a:r>
              <a:rPr lang="it-IT" dirty="0">
                <a:solidFill>
                  <a:schemeClr val="bg1"/>
                </a:solidFill>
              </a:rPr>
              <a:t> must </a:t>
            </a:r>
            <a:r>
              <a:rPr lang="it-IT" dirty="0" err="1">
                <a:solidFill>
                  <a:schemeClr val="bg1"/>
                </a:solidFill>
              </a:rPr>
              <a:t>learn</a:t>
            </a:r>
            <a:r>
              <a:rPr lang="it-IT" dirty="0">
                <a:solidFill>
                  <a:schemeClr val="bg1"/>
                </a:solidFill>
              </a:rPr>
              <a:t> to monitor and </a:t>
            </a:r>
            <a:r>
              <a:rPr lang="it-IT" dirty="0" err="1">
                <a:solidFill>
                  <a:schemeClr val="bg1"/>
                </a:solidFill>
              </a:rPr>
              <a:t>adjust</a:t>
            </a:r>
            <a:r>
              <a:rPr lang="it-IT" dirty="0">
                <a:solidFill>
                  <a:schemeClr val="bg1"/>
                </a:solidFill>
              </a:rPr>
              <a:t> </a:t>
            </a:r>
            <a:r>
              <a:rPr lang="it-IT" dirty="0" err="1">
                <a:solidFill>
                  <a:schemeClr val="bg1"/>
                </a:solidFill>
              </a:rPr>
              <a:t>their</a:t>
            </a:r>
            <a:r>
              <a:rPr lang="it-IT" dirty="0">
                <a:solidFill>
                  <a:schemeClr val="bg1"/>
                </a:solidFill>
              </a:rPr>
              <a:t> </a:t>
            </a:r>
            <a:r>
              <a:rPr lang="it-IT" dirty="0" err="1">
                <a:solidFill>
                  <a:schemeClr val="bg1"/>
                </a:solidFill>
              </a:rPr>
              <a:t>approaches</a:t>
            </a:r>
            <a:r>
              <a:rPr lang="it-IT" dirty="0">
                <a:solidFill>
                  <a:schemeClr val="bg1"/>
                </a:solidFill>
              </a:rPr>
              <a:t> to </a:t>
            </a:r>
            <a:r>
              <a:rPr lang="it-IT" dirty="0" err="1">
                <a:solidFill>
                  <a:schemeClr val="bg1"/>
                </a:solidFill>
              </a:rPr>
              <a:t>learning</a:t>
            </a:r>
            <a:r>
              <a:rPr lang="it-IT" dirty="0">
                <a:solidFill>
                  <a:schemeClr val="bg1"/>
                </a:solidFill>
              </a:rPr>
              <a:t>.</a:t>
            </a:r>
          </a:p>
        </p:txBody>
      </p:sp>
    </p:spTree>
    <p:extLst>
      <p:ext uri="{BB962C8B-B14F-4D97-AF65-F5344CB8AC3E}">
        <p14:creationId xmlns:p14="http://schemas.microsoft.com/office/powerpoint/2010/main" val="11354099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4C046-6B4B-864C-845B-B667C45013BA}"/>
              </a:ext>
            </a:extLst>
          </p:cNvPr>
          <p:cNvSpPr>
            <a:spLocks noGrp="1"/>
          </p:cNvSpPr>
          <p:nvPr>
            <p:ph type="title"/>
          </p:nvPr>
        </p:nvSpPr>
        <p:spPr>
          <a:xfrm>
            <a:off x="780288" y="182245"/>
            <a:ext cx="10905744" cy="1325563"/>
          </a:xfrm>
        </p:spPr>
        <p:txBody>
          <a:bodyPr>
            <a:noAutofit/>
          </a:bodyPr>
          <a:lstStyle/>
          <a:p>
            <a:r>
              <a:rPr lang="it-IT" sz="3600" b="1" dirty="0"/>
              <a:t>How </a:t>
            </a:r>
            <a:r>
              <a:rPr lang="it-IT" sz="3600" b="1" dirty="0" err="1"/>
              <a:t>learning</a:t>
            </a:r>
            <a:r>
              <a:rPr lang="it-IT" sz="3600" b="1" dirty="0"/>
              <a:t> </a:t>
            </a:r>
            <a:r>
              <a:rPr lang="it-IT" sz="3600" b="1" dirty="0" err="1"/>
              <a:t>works</a:t>
            </a:r>
            <a:r>
              <a:rPr lang="it-IT" sz="3600" b="1" dirty="0"/>
              <a:t>: Seven </a:t>
            </a:r>
            <a:r>
              <a:rPr lang="it-IT" sz="3600" b="1" dirty="0" err="1"/>
              <a:t>research-based</a:t>
            </a:r>
            <a:r>
              <a:rPr lang="it-IT" sz="3600" b="1" dirty="0"/>
              <a:t> </a:t>
            </a:r>
            <a:r>
              <a:rPr lang="it-IT" sz="3600" b="1" dirty="0" err="1"/>
              <a:t>principles</a:t>
            </a:r>
            <a:r>
              <a:rPr lang="it-IT" sz="3600" b="1" dirty="0"/>
              <a:t> for </a:t>
            </a:r>
            <a:r>
              <a:rPr lang="it-IT" sz="3600" b="1" dirty="0" err="1"/>
              <a:t>smart</a:t>
            </a:r>
            <a:r>
              <a:rPr lang="it-IT" sz="3600" b="1" dirty="0"/>
              <a:t> </a:t>
            </a:r>
            <a:r>
              <a:rPr lang="it-IT" sz="3600" b="1" dirty="0" err="1"/>
              <a:t>teaching</a:t>
            </a:r>
            <a:r>
              <a:rPr lang="it-IT" sz="3600" b="1" dirty="0"/>
              <a:t> </a:t>
            </a:r>
            <a:r>
              <a:rPr lang="it-IT" sz="3200" dirty="0"/>
              <a:t>(</a:t>
            </a:r>
            <a:r>
              <a:rPr lang="it-IT" sz="3200" dirty="0" err="1"/>
              <a:t>Ambrose</a:t>
            </a:r>
            <a:r>
              <a:rPr lang="it-IT" sz="3200" dirty="0"/>
              <a:t>, et al. 2010)</a:t>
            </a:r>
          </a:p>
        </p:txBody>
      </p:sp>
      <p:sp>
        <p:nvSpPr>
          <p:cNvPr id="3" name="Content Placeholder 2">
            <a:extLst>
              <a:ext uri="{FF2B5EF4-FFF2-40B4-BE49-F238E27FC236}">
                <a16:creationId xmlns:a16="http://schemas.microsoft.com/office/drawing/2014/main" id="{36B2C623-02B9-C04D-920B-BD08CD416CD8}"/>
              </a:ext>
            </a:extLst>
          </p:cNvPr>
          <p:cNvSpPr>
            <a:spLocks noGrp="1"/>
          </p:cNvSpPr>
          <p:nvPr>
            <p:ph idx="1"/>
          </p:nvPr>
        </p:nvSpPr>
        <p:spPr>
          <a:xfrm>
            <a:off x="548640" y="1664208"/>
            <a:ext cx="11448288" cy="5084064"/>
          </a:xfrm>
        </p:spPr>
        <p:txBody>
          <a:bodyPr>
            <a:normAutofit fontScale="92500" lnSpcReduction="10000"/>
          </a:bodyPr>
          <a:lstStyle/>
          <a:p>
            <a:r>
              <a:rPr lang="it-IT" b="1" dirty="0" err="1">
                <a:solidFill>
                  <a:schemeClr val="bg1">
                    <a:lumMod val="65000"/>
                  </a:schemeClr>
                </a:solidFill>
              </a:rPr>
              <a:t>Principle</a:t>
            </a:r>
            <a:r>
              <a:rPr lang="it-IT" b="1" dirty="0">
                <a:solidFill>
                  <a:schemeClr val="bg1">
                    <a:lumMod val="65000"/>
                  </a:schemeClr>
                </a:solidFill>
              </a:rPr>
              <a:t> P1</a:t>
            </a:r>
            <a:r>
              <a:rPr lang="it-IT" dirty="0">
                <a:solidFill>
                  <a:schemeClr val="bg1">
                    <a:lumMod val="65000"/>
                  </a:schemeClr>
                </a:solidFill>
              </a:rPr>
              <a:t>: Students' </a:t>
            </a:r>
            <a:r>
              <a:rPr lang="it-IT" dirty="0" err="1">
                <a:solidFill>
                  <a:schemeClr val="bg1">
                    <a:lumMod val="65000"/>
                  </a:schemeClr>
                </a:solidFill>
              </a:rPr>
              <a:t>prior</a:t>
            </a:r>
            <a:r>
              <a:rPr lang="it-IT" dirty="0">
                <a:solidFill>
                  <a:schemeClr val="bg1">
                    <a:lumMod val="65000"/>
                  </a:schemeClr>
                </a:solidFill>
              </a:rPr>
              <a:t> </a:t>
            </a:r>
            <a:r>
              <a:rPr lang="it-IT" dirty="0" err="1">
                <a:solidFill>
                  <a:schemeClr val="bg1">
                    <a:lumMod val="65000"/>
                  </a:schemeClr>
                </a:solidFill>
              </a:rPr>
              <a:t>knowledge</a:t>
            </a:r>
            <a:r>
              <a:rPr lang="it-IT" dirty="0">
                <a:solidFill>
                  <a:schemeClr val="bg1">
                    <a:lumMod val="65000"/>
                  </a:schemeClr>
                </a:solidFill>
              </a:rPr>
              <a:t> can help or </a:t>
            </a:r>
            <a:r>
              <a:rPr lang="it-IT" dirty="0" err="1">
                <a:solidFill>
                  <a:schemeClr val="bg1">
                    <a:lumMod val="65000"/>
                  </a:schemeClr>
                </a:solidFill>
              </a:rPr>
              <a:t>hinder</a:t>
            </a:r>
            <a:r>
              <a:rPr lang="it-IT" dirty="0">
                <a:solidFill>
                  <a:schemeClr val="bg1">
                    <a:lumMod val="65000"/>
                  </a:schemeClr>
                </a:solidFill>
              </a:rPr>
              <a:t> </a:t>
            </a:r>
            <a:r>
              <a:rPr lang="it-IT" dirty="0" err="1">
                <a:solidFill>
                  <a:schemeClr val="bg1">
                    <a:lumMod val="65000"/>
                  </a:schemeClr>
                </a:solidFill>
              </a:rPr>
              <a:t>learning</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P2</a:t>
            </a:r>
            <a:r>
              <a:rPr lang="it-IT" dirty="0">
                <a:solidFill>
                  <a:schemeClr val="bg1">
                    <a:lumMod val="65000"/>
                  </a:schemeClr>
                </a:solidFill>
              </a:rPr>
              <a:t>: How </a:t>
            </a:r>
            <a:r>
              <a:rPr lang="it-IT" dirty="0" err="1">
                <a:solidFill>
                  <a:schemeClr val="bg1">
                    <a:lumMod val="65000"/>
                  </a:schemeClr>
                </a:solidFill>
              </a:rPr>
              <a:t>students</a:t>
            </a:r>
            <a:r>
              <a:rPr lang="it-IT" dirty="0">
                <a:solidFill>
                  <a:schemeClr val="bg1">
                    <a:lumMod val="65000"/>
                  </a:schemeClr>
                </a:solidFill>
              </a:rPr>
              <a:t> </a:t>
            </a:r>
            <a:r>
              <a:rPr lang="it-IT" dirty="0" err="1">
                <a:solidFill>
                  <a:schemeClr val="bg1">
                    <a:lumMod val="65000"/>
                  </a:schemeClr>
                </a:solidFill>
              </a:rPr>
              <a:t>organise</a:t>
            </a:r>
            <a:r>
              <a:rPr lang="it-IT" dirty="0">
                <a:solidFill>
                  <a:schemeClr val="bg1">
                    <a:lumMod val="65000"/>
                  </a:schemeClr>
                </a:solidFill>
              </a:rPr>
              <a:t> </a:t>
            </a:r>
            <a:r>
              <a:rPr lang="it-IT" dirty="0" err="1">
                <a:solidFill>
                  <a:schemeClr val="bg1">
                    <a:lumMod val="65000"/>
                  </a:schemeClr>
                </a:solidFill>
              </a:rPr>
              <a:t>knowledge</a:t>
            </a:r>
            <a:r>
              <a:rPr lang="it-IT" dirty="0">
                <a:solidFill>
                  <a:schemeClr val="bg1">
                    <a:lumMod val="65000"/>
                  </a:schemeClr>
                </a:solidFill>
              </a:rPr>
              <a:t> </a:t>
            </a:r>
            <a:r>
              <a:rPr lang="it-IT" dirty="0" err="1">
                <a:solidFill>
                  <a:schemeClr val="bg1">
                    <a:lumMod val="65000"/>
                  </a:schemeClr>
                </a:solidFill>
              </a:rPr>
              <a:t>influences</a:t>
            </a:r>
            <a:r>
              <a:rPr lang="it-IT" dirty="0">
                <a:solidFill>
                  <a:schemeClr val="bg1">
                    <a:lumMod val="65000"/>
                  </a:schemeClr>
                </a:solidFill>
              </a:rPr>
              <a:t> </a:t>
            </a:r>
            <a:r>
              <a:rPr lang="it-IT" dirty="0" err="1">
                <a:solidFill>
                  <a:schemeClr val="bg1">
                    <a:lumMod val="65000"/>
                  </a:schemeClr>
                </a:solidFill>
              </a:rPr>
              <a:t>how</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learn</a:t>
            </a:r>
            <a:r>
              <a:rPr lang="it-IT" dirty="0">
                <a:solidFill>
                  <a:schemeClr val="bg1">
                    <a:lumMod val="65000"/>
                  </a:schemeClr>
                </a:solidFill>
              </a:rPr>
              <a:t> and </a:t>
            </a:r>
            <a:r>
              <a:rPr lang="it-IT" dirty="0" err="1">
                <a:solidFill>
                  <a:schemeClr val="bg1">
                    <a:lumMod val="65000"/>
                  </a:schemeClr>
                </a:solidFill>
              </a:rPr>
              <a:t>apply</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know</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P3</a:t>
            </a:r>
            <a:r>
              <a:rPr lang="it-IT" dirty="0">
                <a:solidFill>
                  <a:schemeClr val="bg1">
                    <a:lumMod val="65000"/>
                  </a:schemeClr>
                </a:solidFill>
              </a:rPr>
              <a:t>: Students </a:t>
            </a:r>
            <a:r>
              <a:rPr lang="it-IT" dirty="0" err="1">
                <a:solidFill>
                  <a:schemeClr val="bg1">
                    <a:lumMod val="65000"/>
                  </a:schemeClr>
                </a:solidFill>
              </a:rPr>
              <a:t>motivation</a:t>
            </a:r>
            <a:r>
              <a:rPr lang="it-IT" dirty="0">
                <a:solidFill>
                  <a:schemeClr val="bg1">
                    <a:lumMod val="65000"/>
                  </a:schemeClr>
                </a:solidFill>
              </a:rPr>
              <a:t> </a:t>
            </a:r>
            <a:r>
              <a:rPr lang="it-IT" dirty="0" err="1">
                <a:solidFill>
                  <a:schemeClr val="bg1">
                    <a:lumMod val="65000"/>
                  </a:schemeClr>
                </a:solidFill>
              </a:rPr>
              <a:t>determines</a:t>
            </a:r>
            <a:r>
              <a:rPr lang="it-IT" dirty="0">
                <a:solidFill>
                  <a:schemeClr val="bg1">
                    <a:lumMod val="65000"/>
                  </a:schemeClr>
                </a:solidFill>
              </a:rPr>
              <a:t>, </a:t>
            </a:r>
            <a:r>
              <a:rPr lang="it-IT" dirty="0" err="1">
                <a:solidFill>
                  <a:schemeClr val="bg1">
                    <a:lumMod val="65000"/>
                  </a:schemeClr>
                </a:solidFill>
              </a:rPr>
              <a:t>directs</a:t>
            </a:r>
            <a:r>
              <a:rPr lang="it-IT" dirty="0">
                <a:solidFill>
                  <a:schemeClr val="bg1">
                    <a:lumMod val="65000"/>
                  </a:schemeClr>
                </a:solidFill>
              </a:rPr>
              <a:t> and </a:t>
            </a:r>
            <a:r>
              <a:rPr lang="it-IT" dirty="0" err="1">
                <a:solidFill>
                  <a:schemeClr val="bg1">
                    <a:lumMod val="65000"/>
                  </a:schemeClr>
                </a:solidFill>
              </a:rPr>
              <a:t>sustains</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do </a:t>
            </a:r>
            <a:r>
              <a:rPr lang="it-IT" dirty="0" err="1">
                <a:solidFill>
                  <a:schemeClr val="bg1">
                    <a:lumMod val="65000"/>
                  </a:schemeClr>
                </a:solidFill>
              </a:rPr>
              <a:t>learn</a:t>
            </a:r>
            <a:r>
              <a:rPr lang="it-IT" dirty="0">
                <a:solidFill>
                  <a:schemeClr val="bg1">
                    <a:lumMod val="65000"/>
                  </a:schemeClr>
                </a:solidFill>
              </a:rPr>
              <a:t>.</a:t>
            </a:r>
          </a:p>
          <a:p>
            <a:r>
              <a:rPr lang="it-IT" b="1" dirty="0" err="1"/>
              <a:t>Principle</a:t>
            </a:r>
            <a:r>
              <a:rPr lang="it-IT" b="1" dirty="0"/>
              <a:t> P4</a:t>
            </a:r>
            <a:r>
              <a:rPr lang="it-IT" dirty="0"/>
              <a:t>: To </a:t>
            </a:r>
            <a:r>
              <a:rPr lang="it-IT" dirty="0" err="1"/>
              <a:t>develop</a:t>
            </a:r>
            <a:r>
              <a:rPr lang="it-IT" dirty="0"/>
              <a:t> </a:t>
            </a:r>
            <a:r>
              <a:rPr lang="it-IT" dirty="0" err="1"/>
              <a:t>mastery</a:t>
            </a:r>
            <a:r>
              <a:rPr lang="it-IT" dirty="0"/>
              <a:t>, </a:t>
            </a:r>
            <a:r>
              <a:rPr lang="it-IT" dirty="0" err="1"/>
              <a:t>students</a:t>
            </a:r>
            <a:r>
              <a:rPr lang="it-IT" dirty="0"/>
              <a:t> must </a:t>
            </a:r>
            <a:r>
              <a:rPr lang="it-IT" dirty="0" err="1"/>
              <a:t>acquire</a:t>
            </a:r>
            <a:r>
              <a:rPr lang="it-IT" dirty="0"/>
              <a:t> component </a:t>
            </a:r>
            <a:r>
              <a:rPr lang="it-IT" dirty="0" err="1"/>
              <a:t>skills</a:t>
            </a:r>
            <a:r>
              <a:rPr lang="it-IT" dirty="0"/>
              <a:t>, </a:t>
            </a:r>
            <a:r>
              <a:rPr lang="it-IT" dirty="0" err="1"/>
              <a:t>practice</a:t>
            </a:r>
            <a:r>
              <a:rPr lang="it-IT" dirty="0"/>
              <a:t> </a:t>
            </a:r>
            <a:r>
              <a:rPr lang="it-IT" dirty="0" err="1"/>
              <a:t>integrating</a:t>
            </a:r>
            <a:r>
              <a:rPr lang="it-IT" dirty="0"/>
              <a:t> </a:t>
            </a:r>
            <a:r>
              <a:rPr lang="it-IT" dirty="0" err="1"/>
              <a:t>them</a:t>
            </a:r>
            <a:r>
              <a:rPr lang="it-IT" dirty="0"/>
              <a:t>, and </a:t>
            </a:r>
            <a:r>
              <a:rPr lang="it-IT" dirty="0" err="1"/>
              <a:t>know</a:t>
            </a:r>
            <a:r>
              <a:rPr lang="it-IT" dirty="0"/>
              <a:t> </a:t>
            </a:r>
            <a:r>
              <a:rPr lang="it-IT" dirty="0" err="1"/>
              <a:t>when</a:t>
            </a:r>
            <a:r>
              <a:rPr lang="it-IT" dirty="0"/>
              <a:t> to </a:t>
            </a:r>
            <a:r>
              <a:rPr lang="it-IT" dirty="0" err="1"/>
              <a:t>apply</a:t>
            </a:r>
            <a:r>
              <a:rPr lang="it-IT" dirty="0"/>
              <a:t> </a:t>
            </a:r>
            <a:r>
              <a:rPr lang="it-IT" dirty="0" err="1"/>
              <a:t>what</a:t>
            </a:r>
            <a:r>
              <a:rPr lang="it-IT" dirty="0"/>
              <a:t> </a:t>
            </a:r>
            <a:r>
              <a:rPr lang="it-IT" dirty="0" err="1"/>
              <a:t>they</a:t>
            </a:r>
            <a:r>
              <a:rPr lang="it-IT" dirty="0"/>
              <a:t> </a:t>
            </a:r>
            <a:r>
              <a:rPr lang="it-IT" dirty="0" err="1"/>
              <a:t>have</a:t>
            </a:r>
            <a:r>
              <a:rPr lang="it-IT" dirty="0"/>
              <a:t> </a:t>
            </a:r>
            <a:r>
              <a:rPr lang="it-IT" dirty="0" err="1"/>
              <a:t>learned</a:t>
            </a:r>
            <a:endParaRPr lang="it-IT" dirty="0"/>
          </a:p>
          <a:p>
            <a:r>
              <a:rPr lang="it-IT" b="1" dirty="0" err="1">
                <a:solidFill>
                  <a:schemeClr val="bg1"/>
                </a:solidFill>
              </a:rPr>
              <a:t>Principle</a:t>
            </a:r>
            <a:r>
              <a:rPr lang="it-IT" b="1" dirty="0">
                <a:solidFill>
                  <a:schemeClr val="bg1"/>
                </a:solidFill>
              </a:rPr>
              <a:t> P5</a:t>
            </a:r>
            <a:r>
              <a:rPr lang="it-IT" dirty="0">
                <a:solidFill>
                  <a:schemeClr val="bg1"/>
                </a:solidFill>
              </a:rPr>
              <a:t>: Goal-</a:t>
            </a:r>
            <a:r>
              <a:rPr lang="it-IT" dirty="0" err="1">
                <a:solidFill>
                  <a:schemeClr val="bg1"/>
                </a:solidFill>
              </a:rPr>
              <a:t>directed</a:t>
            </a:r>
            <a:r>
              <a:rPr lang="it-IT" dirty="0">
                <a:solidFill>
                  <a:schemeClr val="bg1"/>
                </a:solidFill>
              </a:rPr>
              <a:t> </a:t>
            </a:r>
            <a:r>
              <a:rPr lang="it-IT" dirty="0" err="1">
                <a:solidFill>
                  <a:schemeClr val="bg1"/>
                </a:solidFill>
              </a:rPr>
              <a:t>practice</a:t>
            </a:r>
            <a:r>
              <a:rPr lang="it-IT" dirty="0">
                <a:solidFill>
                  <a:schemeClr val="bg1"/>
                </a:solidFill>
              </a:rPr>
              <a:t> </a:t>
            </a:r>
            <a:r>
              <a:rPr lang="it-IT" dirty="0" err="1">
                <a:solidFill>
                  <a:schemeClr val="bg1"/>
                </a:solidFill>
              </a:rPr>
              <a:t>coupled</a:t>
            </a:r>
            <a:r>
              <a:rPr lang="it-IT" dirty="0">
                <a:solidFill>
                  <a:schemeClr val="bg1"/>
                </a:solidFill>
              </a:rPr>
              <a:t> with </a:t>
            </a:r>
            <a:r>
              <a:rPr lang="it-IT" dirty="0" err="1">
                <a:solidFill>
                  <a:schemeClr val="bg1"/>
                </a:solidFill>
              </a:rPr>
              <a:t>targeted</a:t>
            </a:r>
            <a:r>
              <a:rPr lang="it-IT" dirty="0">
                <a:solidFill>
                  <a:schemeClr val="bg1"/>
                </a:solidFill>
              </a:rPr>
              <a:t> feedback </a:t>
            </a:r>
            <a:r>
              <a:rPr lang="it-IT" dirty="0" err="1">
                <a:solidFill>
                  <a:schemeClr val="bg1"/>
                </a:solidFill>
              </a:rPr>
              <a:t>enhances</a:t>
            </a:r>
            <a:r>
              <a:rPr lang="it-IT" dirty="0">
                <a:solidFill>
                  <a:schemeClr val="bg1"/>
                </a:solidFill>
              </a:rPr>
              <a:t> the </a:t>
            </a:r>
            <a:r>
              <a:rPr lang="it-IT" dirty="0" err="1">
                <a:solidFill>
                  <a:schemeClr val="bg1"/>
                </a:solidFill>
              </a:rPr>
              <a:t>quality</a:t>
            </a:r>
            <a:r>
              <a:rPr lang="it-IT" dirty="0">
                <a:solidFill>
                  <a:schemeClr val="bg1"/>
                </a:solidFill>
              </a:rPr>
              <a:t> of </a:t>
            </a:r>
            <a:r>
              <a:rPr lang="it-IT" dirty="0" err="1">
                <a:solidFill>
                  <a:schemeClr val="bg1"/>
                </a:solidFill>
              </a:rPr>
              <a:t>students</a:t>
            </a:r>
            <a:r>
              <a:rPr lang="it-IT" dirty="0">
                <a:solidFill>
                  <a:schemeClr val="bg1"/>
                </a:solidFill>
              </a:rPr>
              <a:t>' </a:t>
            </a:r>
            <a:r>
              <a:rPr lang="it-IT" dirty="0" err="1">
                <a:solidFill>
                  <a:schemeClr val="bg1"/>
                </a:solidFill>
              </a:rPr>
              <a:t>learning</a:t>
            </a:r>
            <a:endParaRPr lang="it-IT" dirty="0">
              <a:solidFill>
                <a:schemeClr val="bg1"/>
              </a:solidFill>
            </a:endParaRPr>
          </a:p>
          <a:p>
            <a:r>
              <a:rPr lang="it-IT" b="1" dirty="0" err="1">
                <a:solidFill>
                  <a:schemeClr val="bg1"/>
                </a:solidFill>
              </a:rPr>
              <a:t>Principle</a:t>
            </a:r>
            <a:r>
              <a:rPr lang="it-IT" b="1" dirty="0">
                <a:solidFill>
                  <a:schemeClr val="bg1"/>
                </a:solidFill>
              </a:rPr>
              <a:t> P6</a:t>
            </a:r>
            <a:r>
              <a:rPr lang="it-IT" dirty="0">
                <a:solidFill>
                  <a:schemeClr val="bg1"/>
                </a:solidFill>
              </a:rPr>
              <a:t>: Students' </a:t>
            </a:r>
            <a:r>
              <a:rPr lang="it-IT" dirty="0" err="1">
                <a:solidFill>
                  <a:schemeClr val="bg1"/>
                </a:solidFill>
              </a:rPr>
              <a:t>current</a:t>
            </a:r>
            <a:r>
              <a:rPr lang="it-IT" dirty="0">
                <a:solidFill>
                  <a:schemeClr val="bg1"/>
                </a:solidFill>
              </a:rPr>
              <a:t> </a:t>
            </a:r>
            <a:r>
              <a:rPr lang="it-IT" dirty="0" err="1">
                <a:solidFill>
                  <a:schemeClr val="bg1"/>
                </a:solidFill>
              </a:rPr>
              <a:t>level</a:t>
            </a:r>
            <a:r>
              <a:rPr lang="it-IT" dirty="0">
                <a:solidFill>
                  <a:schemeClr val="bg1"/>
                </a:solidFill>
              </a:rPr>
              <a:t> of </a:t>
            </a:r>
            <a:r>
              <a:rPr lang="it-IT" dirty="0" err="1">
                <a:solidFill>
                  <a:schemeClr val="bg1"/>
                </a:solidFill>
              </a:rPr>
              <a:t>development</a:t>
            </a:r>
            <a:r>
              <a:rPr lang="it-IT" dirty="0">
                <a:solidFill>
                  <a:schemeClr val="bg1"/>
                </a:solidFill>
              </a:rPr>
              <a:t> </a:t>
            </a:r>
            <a:r>
              <a:rPr lang="it-IT" dirty="0" err="1">
                <a:solidFill>
                  <a:schemeClr val="bg1"/>
                </a:solidFill>
              </a:rPr>
              <a:t>interacts</a:t>
            </a:r>
            <a:r>
              <a:rPr lang="it-IT" dirty="0">
                <a:solidFill>
                  <a:schemeClr val="bg1"/>
                </a:solidFill>
              </a:rPr>
              <a:t> with the social, </a:t>
            </a:r>
            <a:r>
              <a:rPr lang="it-IT" dirty="0" err="1">
                <a:solidFill>
                  <a:schemeClr val="bg1"/>
                </a:solidFill>
              </a:rPr>
              <a:t>emotional</a:t>
            </a:r>
            <a:r>
              <a:rPr lang="it-IT" dirty="0">
                <a:solidFill>
                  <a:schemeClr val="bg1"/>
                </a:solidFill>
              </a:rPr>
              <a:t>, and </a:t>
            </a:r>
            <a:r>
              <a:rPr lang="it-IT" dirty="0" err="1">
                <a:solidFill>
                  <a:schemeClr val="bg1"/>
                </a:solidFill>
              </a:rPr>
              <a:t>intellectual</a:t>
            </a:r>
            <a:r>
              <a:rPr lang="it-IT" dirty="0">
                <a:solidFill>
                  <a:schemeClr val="bg1"/>
                </a:solidFill>
              </a:rPr>
              <a:t> </a:t>
            </a:r>
            <a:r>
              <a:rPr lang="it-IT" dirty="0" err="1">
                <a:solidFill>
                  <a:schemeClr val="bg1"/>
                </a:solidFill>
              </a:rPr>
              <a:t>climate</a:t>
            </a:r>
            <a:r>
              <a:rPr lang="it-IT" dirty="0">
                <a:solidFill>
                  <a:schemeClr val="bg1"/>
                </a:solidFill>
              </a:rPr>
              <a:t> of the </a:t>
            </a:r>
            <a:r>
              <a:rPr lang="it-IT" dirty="0" err="1">
                <a:solidFill>
                  <a:schemeClr val="bg1"/>
                </a:solidFill>
              </a:rPr>
              <a:t>course</a:t>
            </a:r>
            <a:r>
              <a:rPr lang="it-IT" dirty="0">
                <a:solidFill>
                  <a:schemeClr val="bg1"/>
                </a:solidFill>
              </a:rPr>
              <a:t> to impact </a:t>
            </a:r>
            <a:r>
              <a:rPr lang="it-IT" dirty="0" err="1">
                <a:solidFill>
                  <a:schemeClr val="bg1"/>
                </a:solidFill>
              </a:rPr>
              <a:t>learning</a:t>
            </a:r>
            <a:endParaRPr lang="it-IT" dirty="0">
              <a:solidFill>
                <a:schemeClr val="bg1"/>
              </a:solidFill>
            </a:endParaRPr>
          </a:p>
          <a:p>
            <a:r>
              <a:rPr lang="it-IT" b="1" dirty="0" err="1">
                <a:solidFill>
                  <a:schemeClr val="bg1"/>
                </a:solidFill>
              </a:rPr>
              <a:t>Principle</a:t>
            </a:r>
            <a:r>
              <a:rPr lang="it-IT" b="1" dirty="0">
                <a:solidFill>
                  <a:schemeClr val="bg1"/>
                </a:solidFill>
              </a:rPr>
              <a:t> P7</a:t>
            </a:r>
            <a:r>
              <a:rPr lang="it-IT" dirty="0">
                <a:solidFill>
                  <a:schemeClr val="bg1"/>
                </a:solidFill>
              </a:rPr>
              <a:t>: To </a:t>
            </a:r>
            <a:r>
              <a:rPr lang="it-IT" dirty="0" err="1">
                <a:solidFill>
                  <a:schemeClr val="bg1"/>
                </a:solidFill>
              </a:rPr>
              <a:t>become</a:t>
            </a:r>
            <a:r>
              <a:rPr lang="it-IT" dirty="0">
                <a:solidFill>
                  <a:schemeClr val="bg1"/>
                </a:solidFill>
              </a:rPr>
              <a:t> self-</a:t>
            </a:r>
            <a:r>
              <a:rPr lang="it-IT" dirty="0" err="1">
                <a:solidFill>
                  <a:schemeClr val="bg1"/>
                </a:solidFill>
              </a:rPr>
              <a:t>directd</a:t>
            </a:r>
            <a:r>
              <a:rPr lang="it-IT" dirty="0">
                <a:solidFill>
                  <a:schemeClr val="bg1"/>
                </a:solidFill>
              </a:rPr>
              <a:t> </a:t>
            </a:r>
            <a:r>
              <a:rPr lang="it-IT" dirty="0" err="1">
                <a:solidFill>
                  <a:schemeClr val="bg1"/>
                </a:solidFill>
              </a:rPr>
              <a:t>leaners</a:t>
            </a:r>
            <a:r>
              <a:rPr lang="it-IT" dirty="0">
                <a:solidFill>
                  <a:schemeClr val="bg1"/>
                </a:solidFill>
              </a:rPr>
              <a:t>, </a:t>
            </a:r>
            <a:r>
              <a:rPr lang="it-IT" dirty="0" err="1">
                <a:solidFill>
                  <a:schemeClr val="bg1"/>
                </a:solidFill>
              </a:rPr>
              <a:t>students</a:t>
            </a:r>
            <a:r>
              <a:rPr lang="it-IT" dirty="0">
                <a:solidFill>
                  <a:schemeClr val="bg1"/>
                </a:solidFill>
              </a:rPr>
              <a:t> must </a:t>
            </a:r>
            <a:r>
              <a:rPr lang="it-IT" dirty="0" err="1">
                <a:solidFill>
                  <a:schemeClr val="bg1"/>
                </a:solidFill>
              </a:rPr>
              <a:t>learn</a:t>
            </a:r>
            <a:r>
              <a:rPr lang="it-IT" dirty="0">
                <a:solidFill>
                  <a:schemeClr val="bg1"/>
                </a:solidFill>
              </a:rPr>
              <a:t> to monitor and </a:t>
            </a:r>
            <a:r>
              <a:rPr lang="it-IT" dirty="0" err="1">
                <a:solidFill>
                  <a:schemeClr val="bg1"/>
                </a:solidFill>
              </a:rPr>
              <a:t>adjust</a:t>
            </a:r>
            <a:r>
              <a:rPr lang="it-IT" dirty="0">
                <a:solidFill>
                  <a:schemeClr val="bg1"/>
                </a:solidFill>
              </a:rPr>
              <a:t> </a:t>
            </a:r>
            <a:r>
              <a:rPr lang="it-IT" dirty="0" err="1">
                <a:solidFill>
                  <a:schemeClr val="bg1"/>
                </a:solidFill>
              </a:rPr>
              <a:t>their</a:t>
            </a:r>
            <a:r>
              <a:rPr lang="it-IT" dirty="0">
                <a:solidFill>
                  <a:schemeClr val="bg1"/>
                </a:solidFill>
              </a:rPr>
              <a:t> </a:t>
            </a:r>
            <a:r>
              <a:rPr lang="it-IT" dirty="0" err="1">
                <a:solidFill>
                  <a:schemeClr val="bg1"/>
                </a:solidFill>
              </a:rPr>
              <a:t>approaches</a:t>
            </a:r>
            <a:r>
              <a:rPr lang="it-IT" dirty="0">
                <a:solidFill>
                  <a:schemeClr val="bg1"/>
                </a:solidFill>
              </a:rPr>
              <a:t> to </a:t>
            </a:r>
            <a:r>
              <a:rPr lang="it-IT" dirty="0" err="1">
                <a:solidFill>
                  <a:schemeClr val="bg1"/>
                </a:solidFill>
              </a:rPr>
              <a:t>learning</a:t>
            </a:r>
            <a:r>
              <a:rPr lang="it-IT" dirty="0">
                <a:solidFill>
                  <a:schemeClr val="bg1"/>
                </a:solidFill>
              </a:rPr>
              <a:t>.</a:t>
            </a:r>
          </a:p>
        </p:txBody>
      </p:sp>
    </p:spTree>
    <p:extLst>
      <p:ext uri="{BB962C8B-B14F-4D97-AF65-F5344CB8AC3E}">
        <p14:creationId xmlns:p14="http://schemas.microsoft.com/office/powerpoint/2010/main" val="2955231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4C046-6B4B-864C-845B-B667C45013BA}"/>
              </a:ext>
            </a:extLst>
          </p:cNvPr>
          <p:cNvSpPr>
            <a:spLocks noGrp="1"/>
          </p:cNvSpPr>
          <p:nvPr>
            <p:ph type="title"/>
          </p:nvPr>
        </p:nvSpPr>
        <p:spPr>
          <a:xfrm>
            <a:off x="780288" y="182245"/>
            <a:ext cx="10905744" cy="1325563"/>
          </a:xfrm>
        </p:spPr>
        <p:txBody>
          <a:bodyPr>
            <a:noAutofit/>
          </a:bodyPr>
          <a:lstStyle/>
          <a:p>
            <a:r>
              <a:rPr lang="it-IT" sz="3600" b="1" dirty="0"/>
              <a:t>How </a:t>
            </a:r>
            <a:r>
              <a:rPr lang="it-IT" sz="3600" b="1" dirty="0" err="1"/>
              <a:t>learning</a:t>
            </a:r>
            <a:r>
              <a:rPr lang="it-IT" sz="3600" b="1" dirty="0"/>
              <a:t> </a:t>
            </a:r>
            <a:r>
              <a:rPr lang="it-IT" sz="3600" b="1" dirty="0" err="1"/>
              <a:t>works</a:t>
            </a:r>
            <a:r>
              <a:rPr lang="it-IT" sz="3600" b="1" dirty="0"/>
              <a:t>: Seven </a:t>
            </a:r>
            <a:r>
              <a:rPr lang="it-IT" sz="3600" b="1" dirty="0" err="1"/>
              <a:t>research-based</a:t>
            </a:r>
            <a:r>
              <a:rPr lang="it-IT" sz="3600" b="1" dirty="0"/>
              <a:t> </a:t>
            </a:r>
            <a:r>
              <a:rPr lang="it-IT" sz="3600" b="1" dirty="0" err="1"/>
              <a:t>principles</a:t>
            </a:r>
            <a:r>
              <a:rPr lang="it-IT" sz="3600" b="1" dirty="0"/>
              <a:t> for </a:t>
            </a:r>
            <a:r>
              <a:rPr lang="it-IT" sz="3600" b="1" dirty="0" err="1"/>
              <a:t>smart</a:t>
            </a:r>
            <a:r>
              <a:rPr lang="it-IT" sz="3600" b="1" dirty="0"/>
              <a:t> </a:t>
            </a:r>
            <a:r>
              <a:rPr lang="it-IT" sz="3600" b="1" dirty="0" err="1"/>
              <a:t>teaching</a:t>
            </a:r>
            <a:r>
              <a:rPr lang="it-IT" sz="3600" b="1" dirty="0"/>
              <a:t> </a:t>
            </a:r>
            <a:r>
              <a:rPr lang="it-IT" sz="3200" dirty="0"/>
              <a:t>(</a:t>
            </a:r>
            <a:r>
              <a:rPr lang="it-IT" sz="3200" dirty="0" err="1"/>
              <a:t>Ambrose</a:t>
            </a:r>
            <a:r>
              <a:rPr lang="it-IT" sz="3200" dirty="0"/>
              <a:t>, et al. 2010)</a:t>
            </a:r>
          </a:p>
        </p:txBody>
      </p:sp>
      <p:sp>
        <p:nvSpPr>
          <p:cNvPr id="3" name="Content Placeholder 2">
            <a:extLst>
              <a:ext uri="{FF2B5EF4-FFF2-40B4-BE49-F238E27FC236}">
                <a16:creationId xmlns:a16="http://schemas.microsoft.com/office/drawing/2014/main" id="{36B2C623-02B9-C04D-920B-BD08CD416CD8}"/>
              </a:ext>
            </a:extLst>
          </p:cNvPr>
          <p:cNvSpPr>
            <a:spLocks noGrp="1"/>
          </p:cNvSpPr>
          <p:nvPr>
            <p:ph idx="1"/>
          </p:nvPr>
        </p:nvSpPr>
        <p:spPr>
          <a:xfrm>
            <a:off x="548640" y="1664208"/>
            <a:ext cx="11448288" cy="5084064"/>
          </a:xfrm>
        </p:spPr>
        <p:txBody>
          <a:bodyPr>
            <a:normAutofit fontScale="92500" lnSpcReduction="10000"/>
          </a:bodyPr>
          <a:lstStyle/>
          <a:p>
            <a:r>
              <a:rPr lang="it-IT" b="1" dirty="0" err="1">
                <a:solidFill>
                  <a:schemeClr val="bg1">
                    <a:lumMod val="65000"/>
                  </a:schemeClr>
                </a:solidFill>
              </a:rPr>
              <a:t>Principle</a:t>
            </a:r>
            <a:r>
              <a:rPr lang="it-IT" b="1" dirty="0">
                <a:solidFill>
                  <a:schemeClr val="bg1">
                    <a:lumMod val="65000"/>
                  </a:schemeClr>
                </a:solidFill>
              </a:rPr>
              <a:t> P1</a:t>
            </a:r>
            <a:r>
              <a:rPr lang="it-IT" dirty="0">
                <a:solidFill>
                  <a:schemeClr val="bg1">
                    <a:lumMod val="65000"/>
                  </a:schemeClr>
                </a:solidFill>
              </a:rPr>
              <a:t>: Students' </a:t>
            </a:r>
            <a:r>
              <a:rPr lang="it-IT" dirty="0" err="1">
                <a:solidFill>
                  <a:schemeClr val="bg1">
                    <a:lumMod val="65000"/>
                  </a:schemeClr>
                </a:solidFill>
              </a:rPr>
              <a:t>prior</a:t>
            </a:r>
            <a:r>
              <a:rPr lang="it-IT" dirty="0">
                <a:solidFill>
                  <a:schemeClr val="bg1">
                    <a:lumMod val="65000"/>
                  </a:schemeClr>
                </a:solidFill>
              </a:rPr>
              <a:t> </a:t>
            </a:r>
            <a:r>
              <a:rPr lang="it-IT" dirty="0" err="1">
                <a:solidFill>
                  <a:schemeClr val="bg1">
                    <a:lumMod val="65000"/>
                  </a:schemeClr>
                </a:solidFill>
              </a:rPr>
              <a:t>knowledge</a:t>
            </a:r>
            <a:r>
              <a:rPr lang="it-IT" dirty="0">
                <a:solidFill>
                  <a:schemeClr val="bg1">
                    <a:lumMod val="65000"/>
                  </a:schemeClr>
                </a:solidFill>
              </a:rPr>
              <a:t> can help or </a:t>
            </a:r>
            <a:r>
              <a:rPr lang="it-IT" dirty="0" err="1">
                <a:solidFill>
                  <a:schemeClr val="bg1">
                    <a:lumMod val="65000"/>
                  </a:schemeClr>
                </a:solidFill>
              </a:rPr>
              <a:t>hinder</a:t>
            </a:r>
            <a:r>
              <a:rPr lang="it-IT" dirty="0">
                <a:solidFill>
                  <a:schemeClr val="bg1">
                    <a:lumMod val="65000"/>
                  </a:schemeClr>
                </a:solidFill>
              </a:rPr>
              <a:t> </a:t>
            </a:r>
            <a:r>
              <a:rPr lang="it-IT" dirty="0" err="1">
                <a:solidFill>
                  <a:schemeClr val="bg1">
                    <a:lumMod val="65000"/>
                  </a:schemeClr>
                </a:solidFill>
              </a:rPr>
              <a:t>learning</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P2</a:t>
            </a:r>
            <a:r>
              <a:rPr lang="it-IT" dirty="0">
                <a:solidFill>
                  <a:schemeClr val="bg1">
                    <a:lumMod val="65000"/>
                  </a:schemeClr>
                </a:solidFill>
              </a:rPr>
              <a:t>: How </a:t>
            </a:r>
            <a:r>
              <a:rPr lang="it-IT" dirty="0" err="1">
                <a:solidFill>
                  <a:schemeClr val="bg1">
                    <a:lumMod val="65000"/>
                  </a:schemeClr>
                </a:solidFill>
              </a:rPr>
              <a:t>students</a:t>
            </a:r>
            <a:r>
              <a:rPr lang="it-IT" dirty="0">
                <a:solidFill>
                  <a:schemeClr val="bg1">
                    <a:lumMod val="65000"/>
                  </a:schemeClr>
                </a:solidFill>
              </a:rPr>
              <a:t> </a:t>
            </a:r>
            <a:r>
              <a:rPr lang="it-IT" dirty="0" err="1">
                <a:solidFill>
                  <a:schemeClr val="bg1">
                    <a:lumMod val="65000"/>
                  </a:schemeClr>
                </a:solidFill>
              </a:rPr>
              <a:t>organise</a:t>
            </a:r>
            <a:r>
              <a:rPr lang="it-IT" dirty="0">
                <a:solidFill>
                  <a:schemeClr val="bg1">
                    <a:lumMod val="65000"/>
                  </a:schemeClr>
                </a:solidFill>
              </a:rPr>
              <a:t> </a:t>
            </a:r>
            <a:r>
              <a:rPr lang="it-IT" dirty="0" err="1">
                <a:solidFill>
                  <a:schemeClr val="bg1">
                    <a:lumMod val="65000"/>
                  </a:schemeClr>
                </a:solidFill>
              </a:rPr>
              <a:t>knowledge</a:t>
            </a:r>
            <a:r>
              <a:rPr lang="it-IT" dirty="0">
                <a:solidFill>
                  <a:schemeClr val="bg1">
                    <a:lumMod val="65000"/>
                  </a:schemeClr>
                </a:solidFill>
              </a:rPr>
              <a:t> </a:t>
            </a:r>
            <a:r>
              <a:rPr lang="it-IT" dirty="0" err="1">
                <a:solidFill>
                  <a:schemeClr val="bg1">
                    <a:lumMod val="65000"/>
                  </a:schemeClr>
                </a:solidFill>
              </a:rPr>
              <a:t>influences</a:t>
            </a:r>
            <a:r>
              <a:rPr lang="it-IT" dirty="0">
                <a:solidFill>
                  <a:schemeClr val="bg1">
                    <a:lumMod val="65000"/>
                  </a:schemeClr>
                </a:solidFill>
              </a:rPr>
              <a:t> </a:t>
            </a:r>
            <a:r>
              <a:rPr lang="it-IT" dirty="0" err="1">
                <a:solidFill>
                  <a:schemeClr val="bg1">
                    <a:lumMod val="65000"/>
                  </a:schemeClr>
                </a:solidFill>
              </a:rPr>
              <a:t>how</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learn</a:t>
            </a:r>
            <a:r>
              <a:rPr lang="it-IT" dirty="0">
                <a:solidFill>
                  <a:schemeClr val="bg1">
                    <a:lumMod val="65000"/>
                  </a:schemeClr>
                </a:solidFill>
              </a:rPr>
              <a:t> and </a:t>
            </a:r>
            <a:r>
              <a:rPr lang="it-IT" dirty="0" err="1">
                <a:solidFill>
                  <a:schemeClr val="bg1">
                    <a:lumMod val="65000"/>
                  </a:schemeClr>
                </a:solidFill>
              </a:rPr>
              <a:t>apply</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know</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P3</a:t>
            </a:r>
            <a:r>
              <a:rPr lang="it-IT" dirty="0">
                <a:solidFill>
                  <a:schemeClr val="bg1">
                    <a:lumMod val="65000"/>
                  </a:schemeClr>
                </a:solidFill>
              </a:rPr>
              <a:t>: Students </a:t>
            </a:r>
            <a:r>
              <a:rPr lang="it-IT" dirty="0" err="1">
                <a:solidFill>
                  <a:schemeClr val="bg1">
                    <a:lumMod val="65000"/>
                  </a:schemeClr>
                </a:solidFill>
              </a:rPr>
              <a:t>motivation</a:t>
            </a:r>
            <a:r>
              <a:rPr lang="it-IT" dirty="0">
                <a:solidFill>
                  <a:schemeClr val="bg1">
                    <a:lumMod val="65000"/>
                  </a:schemeClr>
                </a:solidFill>
              </a:rPr>
              <a:t> </a:t>
            </a:r>
            <a:r>
              <a:rPr lang="it-IT" dirty="0" err="1">
                <a:solidFill>
                  <a:schemeClr val="bg1">
                    <a:lumMod val="65000"/>
                  </a:schemeClr>
                </a:solidFill>
              </a:rPr>
              <a:t>determines</a:t>
            </a:r>
            <a:r>
              <a:rPr lang="it-IT" dirty="0">
                <a:solidFill>
                  <a:schemeClr val="bg1">
                    <a:lumMod val="65000"/>
                  </a:schemeClr>
                </a:solidFill>
              </a:rPr>
              <a:t>, </a:t>
            </a:r>
            <a:r>
              <a:rPr lang="it-IT" dirty="0" err="1">
                <a:solidFill>
                  <a:schemeClr val="bg1">
                    <a:lumMod val="65000"/>
                  </a:schemeClr>
                </a:solidFill>
              </a:rPr>
              <a:t>directs</a:t>
            </a:r>
            <a:r>
              <a:rPr lang="it-IT" dirty="0">
                <a:solidFill>
                  <a:schemeClr val="bg1">
                    <a:lumMod val="65000"/>
                  </a:schemeClr>
                </a:solidFill>
              </a:rPr>
              <a:t> and </a:t>
            </a:r>
            <a:r>
              <a:rPr lang="it-IT" dirty="0" err="1">
                <a:solidFill>
                  <a:schemeClr val="bg1">
                    <a:lumMod val="65000"/>
                  </a:schemeClr>
                </a:solidFill>
              </a:rPr>
              <a:t>sustains</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do </a:t>
            </a:r>
            <a:r>
              <a:rPr lang="it-IT" dirty="0" err="1">
                <a:solidFill>
                  <a:schemeClr val="bg1">
                    <a:lumMod val="65000"/>
                  </a:schemeClr>
                </a:solidFill>
              </a:rPr>
              <a:t>learn</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P4</a:t>
            </a:r>
            <a:r>
              <a:rPr lang="it-IT" dirty="0">
                <a:solidFill>
                  <a:schemeClr val="bg1">
                    <a:lumMod val="65000"/>
                  </a:schemeClr>
                </a:solidFill>
              </a:rPr>
              <a:t>: To </a:t>
            </a:r>
            <a:r>
              <a:rPr lang="it-IT" dirty="0" err="1">
                <a:solidFill>
                  <a:schemeClr val="bg1">
                    <a:lumMod val="65000"/>
                  </a:schemeClr>
                </a:solidFill>
              </a:rPr>
              <a:t>develop</a:t>
            </a:r>
            <a:r>
              <a:rPr lang="it-IT" dirty="0">
                <a:solidFill>
                  <a:schemeClr val="bg1">
                    <a:lumMod val="65000"/>
                  </a:schemeClr>
                </a:solidFill>
              </a:rPr>
              <a:t> </a:t>
            </a:r>
            <a:r>
              <a:rPr lang="it-IT" dirty="0" err="1">
                <a:solidFill>
                  <a:schemeClr val="bg1">
                    <a:lumMod val="65000"/>
                  </a:schemeClr>
                </a:solidFill>
              </a:rPr>
              <a:t>mastery</a:t>
            </a:r>
            <a:r>
              <a:rPr lang="it-IT" dirty="0">
                <a:solidFill>
                  <a:schemeClr val="bg1">
                    <a:lumMod val="65000"/>
                  </a:schemeClr>
                </a:solidFill>
              </a:rPr>
              <a:t>, </a:t>
            </a:r>
            <a:r>
              <a:rPr lang="it-IT" dirty="0" err="1">
                <a:solidFill>
                  <a:schemeClr val="bg1">
                    <a:lumMod val="65000"/>
                  </a:schemeClr>
                </a:solidFill>
              </a:rPr>
              <a:t>students</a:t>
            </a:r>
            <a:r>
              <a:rPr lang="it-IT" dirty="0">
                <a:solidFill>
                  <a:schemeClr val="bg1">
                    <a:lumMod val="65000"/>
                  </a:schemeClr>
                </a:solidFill>
              </a:rPr>
              <a:t> must </a:t>
            </a:r>
            <a:r>
              <a:rPr lang="it-IT" dirty="0" err="1">
                <a:solidFill>
                  <a:schemeClr val="bg1">
                    <a:lumMod val="65000"/>
                  </a:schemeClr>
                </a:solidFill>
              </a:rPr>
              <a:t>acquire</a:t>
            </a:r>
            <a:r>
              <a:rPr lang="it-IT" dirty="0">
                <a:solidFill>
                  <a:schemeClr val="bg1">
                    <a:lumMod val="65000"/>
                  </a:schemeClr>
                </a:solidFill>
              </a:rPr>
              <a:t> component </a:t>
            </a:r>
            <a:r>
              <a:rPr lang="it-IT" dirty="0" err="1">
                <a:solidFill>
                  <a:schemeClr val="bg1">
                    <a:lumMod val="65000"/>
                  </a:schemeClr>
                </a:solidFill>
              </a:rPr>
              <a:t>skills</a:t>
            </a:r>
            <a:r>
              <a:rPr lang="it-IT" dirty="0">
                <a:solidFill>
                  <a:schemeClr val="bg1">
                    <a:lumMod val="65000"/>
                  </a:schemeClr>
                </a:solidFill>
              </a:rPr>
              <a:t>, </a:t>
            </a:r>
            <a:r>
              <a:rPr lang="it-IT" dirty="0" err="1">
                <a:solidFill>
                  <a:schemeClr val="bg1">
                    <a:lumMod val="65000"/>
                  </a:schemeClr>
                </a:solidFill>
              </a:rPr>
              <a:t>practice</a:t>
            </a:r>
            <a:r>
              <a:rPr lang="it-IT" dirty="0">
                <a:solidFill>
                  <a:schemeClr val="bg1">
                    <a:lumMod val="65000"/>
                  </a:schemeClr>
                </a:solidFill>
              </a:rPr>
              <a:t> </a:t>
            </a:r>
            <a:r>
              <a:rPr lang="it-IT" dirty="0" err="1">
                <a:solidFill>
                  <a:schemeClr val="bg1">
                    <a:lumMod val="65000"/>
                  </a:schemeClr>
                </a:solidFill>
              </a:rPr>
              <a:t>integrating</a:t>
            </a:r>
            <a:r>
              <a:rPr lang="it-IT" dirty="0">
                <a:solidFill>
                  <a:schemeClr val="bg1">
                    <a:lumMod val="65000"/>
                  </a:schemeClr>
                </a:solidFill>
              </a:rPr>
              <a:t> </a:t>
            </a:r>
            <a:r>
              <a:rPr lang="it-IT" dirty="0" err="1">
                <a:solidFill>
                  <a:schemeClr val="bg1">
                    <a:lumMod val="65000"/>
                  </a:schemeClr>
                </a:solidFill>
              </a:rPr>
              <a:t>them</a:t>
            </a:r>
            <a:r>
              <a:rPr lang="it-IT" dirty="0">
                <a:solidFill>
                  <a:schemeClr val="bg1">
                    <a:lumMod val="65000"/>
                  </a:schemeClr>
                </a:solidFill>
              </a:rPr>
              <a:t>, and </a:t>
            </a:r>
            <a:r>
              <a:rPr lang="it-IT" dirty="0" err="1">
                <a:solidFill>
                  <a:schemeClr val="bg1">
                    <a:lumMod val="65000"/>
                  </a:schemeClr>
                </a:solidFill>
              </a:rPr>
              <a:t>know</a:t>
            </a:r>
            <a:r>
              <a:rPr lang="it-IT" dirty="0">
                <a:solidFill>
                  <a:schemeClr val="bg1">
                    <a:lumMod val="65000"/>
                  </a:schemeClr>
                </a:solidFill>
              </a:rPr>
              <a:t> </a:t>
            </a:r>
            <a:r>
              <a:rPr lang="it-IT" dirty="0" err="1">
                <a:solidFill>
                  <a:schemeClr val="bg1">
                    <a:lumMod val="65000"/>
                  </a:schemeClr>
                </a:solidFill>
              </a:rPr>
              <a:t>when</a:t>
            </a:r>
            <a:r>
              <a:rPr lang="it-IT" dirty="0">
                <a:solidFill>
                  <a:schemeClr val="bg1">
                    <a:lumMod val="65000"/>
                  </a:schemeClr>
                </a:solidFill>
              </a:rPr>
              <a:t> to </a:t>
            </a:r>
            <a:r>
              <a:rPr lang="it-IT" dirty="0" err="1">
                <a:solidFill>
                  <a:schemeClr val="bg1">
                    <a:lumMod val="65000"/>
                  </a:schemeClr>
                </a:solidFill>
              </a:rPr>
              <a:t>apply</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have</a:t>
            </a:r>
            <a:r>
              <a:rPr lang="it-IT" dirty="0">
                <a:solidFill>
                  <a:schemeClr val="bg1">
                    <a:lumMod val="65000"/>
                  </a:schemeClr>
                </a:solidFill>
              </a:rPr>
              <a:t> </a:t>
            </a:r>
            <a:r>
              <a:rPr lang="it-IT" dirty="0" err="1">
                <a:solidFill>
                  <a:schemeClr val="bg1">
                    <a:lumMod val="65000"/>
                  </a:schemeClr>
                </a:solidFill>
              </a:rPr>
              <a:t>learned</a:t>
            </a:r>
            <a:endParaRPr lang="it-IT" dirty="0">
              <a:solidFill>
                <a:schemeClr val="bg1">
                  <a:lumMod val="65000"/>
                </a:schemeClr>
              </a:solidFill>
            </a:endParaRPr>
          </a:p>
          <a:p>
            <a:r>
              <a:rPr lang="it-IT" b="1" dirty="0" err="1"/>
              <a:t>Principle</a:t>
            </a:r>
            <a:r>
              <a:rPr lang="it-IT" b="1" dirty="0"/>
              <a:t> P5</a:t>
            </a:r>
            <a:r>
              <a:rPr lang="it-IT" dirty="0"/>
              <a:t>: Goal-</a:t>
            </a:r>
            <a:r>
              <a:rPr lang="it-IT" dirty="0" err="1"/>
              <a:t>directed</a:t>
            </a:r>
            <a:r>
              <a:rPr lang="it-IT" dirty="0"/>
              <a:t> </a:t>
            </a:r>
            <a:r>
              <a:rPr lang="it-IT" dirty="0" err="1"/>
              <a:t>practice</a:t>
            </a:r>
            <a:r>
              <a:rPr lang="it-IT" dirty="0"/>
              <a:t> </a:t>
            </a:r>
            <a:r>
              <a:rPr lang="it-IT" dirty="0" err="1"/>
              <a:t>coupled</a:t>
            </a:r>
            <a:r>
              <a:rPr lang="it-IT" dirty="0"/>
              <a:t> with </a:t>
            </a:r>
            <a:r>
              <a:rPr lang="it-IT" dirty="0" err="1"/>
              <a:t>targeted</a:t>
            </a:r>
            <a:r>
              <a:rPr lang="it-IT" dirty="0"/>
              <a:t> feedback </a:t>
            </a:r>
            <a:r>
              <a:rPr lang="it-IT" dirty="0" err="1"/>
              <a:t>enhances</a:t>
            </a:r>
            <a:r>
              <a:rPr lang="it-IT" dirty="0"/>
              <a:t> the </a:t>
            </a:r>
            <a:r>
              <a:rPr lang="it-IT" dirty="0" err="1"/>
              <a:t>quality</a:t>
            </a:r>
            <a:r>
              <a:rPr lang="it-IT" dirty="0"/>
              <a:t> of </a:t>
            </a:r>
            <a:r>
              <a:rPr lang="it-IT" dirty="0" err="1"/>
              <a:t>students</a:t>
            </a:r>
            <a:r>
              <a:rPr lang="it-IT" dirty="0"/>
              <a:t>' </a:t>
            </a:r>
            <a:r>
              <a:rPr lang="it-IT" dirty="0" err="1"/>
              <a:t>learning</a:t>
            </a:r>
            <a:endParaRPr lang="it-IT" dirty="0"/>
          </a:p>
          <a:p>
            <a:r>
              <a:rPr lang="it-IT" b="1" dirty="0" err="1">
                <a:solidFill>
                  <a:schemeClr val="bg1"/>
                </a:solidFill>
              </a:rPr>
              <a:t>Principle</a:t>
            </a:r>
            <a:r>
              <a:rPr lang="it-IT" b="1" dirty="0">
                <a:solidFill>
                  <a:schemeClr val="bg1"/>
                </a:solidFill>
              </a:rPr>
              <a:t> P6</a:t>
            </a:r>
            <a:r>
              <a:rPr lang="it-IT" dirty="0">
                <a:solidFill>
                  <a:schemeClr val="bg1"/>
                </a:solidFill>
              </a:rPr>
              <a:t>: Students' </a:t>
            </a:r>
            <a:r>
              <a:rPr lang="it-IT" dirty="0" err="1">
                <a:solidFill>
                  <a:schemeClr val="bg1"/>
                </a:solidFill>
              </a:rPr>
              <a:t>current</a:t>
            </a:r>
            <a:r>
              <a:rPr lang="it-IT" dirty="0">
                <a:solidFill>
                  <a:schemeClr val="bg1"/>
                </a:solidFill>
              </a:rPr>
              <a:t> </a:t>
            </a:r>
            <a:r>
              <a:rPr lang="it-IT" dirty="0" err="1">
                <a:solidFill>
                  <a:schemeClr val="bg1"/>
                </a:solidFill>
              </a:rPr>
              <a:t>level</a:t>
            </a:r>
            <a:r>
              <a:rPr lang="it-IT" dirty="0">
                <a:solidFill>
                  <a:schemeClr val="bg1"/>
                </a:solidFill>
              </a:rPr>
              <a:t> of </a:t>
            </a:r>
            <a:r>
              <a:rPr lang="it-IT" dirty="0" err="1">
                <a:solidFill>
                  <a:schemeClr val="bg1"/>
                </a:solidFill>
              </a:rPr>
              <a:t>development</a:t>
            </a:r>
            <a:r>
              <a:rPr lang="it-IT" dirty="0">
                <a:solidFill>
                  <a:schemeClr val="bg1"/>
                </a:solidFill>
              </a:rPr>
              <a:t> </a:t>
            </a:r>
            <a:r>
              <a:rPr lang="it-IT" dirty="0" err="1">
                <a:solidFill>
                  <a:schemeClr val="bg1"/>
                </a:solidFill>
              </a:rPr>
              <a:t>interacts</a:t>
            </a:r>
            <a:r>
              <a:rPr lang="it-IT" dirty="0">
                <a:solidFill>
                  <a:schemeClr val="bg1"/>
                </a:solidFill>
              </a:rPr>
              <a:t> with the social, </a:t>
            </a:r>
            <a:r>
              <a:rPr lang="it-IT" dirty="0" err="1">
                <a:solidFill>
                  <a:schemeClr val="bg1"/>
                </a:solidFill>
              </a:rPr>
              <a:t>emotional</a:t>
            </a:r>
            <a:r>
              <a:rPr lang="it-IT" dirty="0">
                <a:solidFill>
                  <a:schemeClr val="bg1"/>
                </a:solidFill>
              </a:rPr>
              <a:t>, and </a:t>
            </a:r>
            <a:r>
              <a:rPr lang="it-IT" dirty="0" err="1">
                <a:solidFill>
                  <a:schemeClr val="bg1"/>
                </a:solidFill>
              </a:rPr>
              <a:t>intellectual</a:t>
            </a:r>
            <a:r>
              <a:rPr lang="it-IT" dirty="0">
                <a:solidFill>
                  <a:schemeClr val="bg1"/>
                </a:solidFill>
              </a:rPr>
              <a:t> </a:t>
            </a:r>
            <a:r>
              <a:rPr lang="it-IT" dirty="0" err="1">
                <a:solidFill>
                  <a:schemeClr val="bg1"/>
                </a:solidFill>
              </a:rPr>
              <a:t>climate</a:t>
            </a:r>
            <a:r>
              <a:rPr lang="it-IT" dirty="0">
                <a:solidFill>
                  <a:schemeClr val="bg1"/>
                </a:solidFill>
              </a:rPr>
              <a:t> of the </a:t>
            </a:r>
            <a:r>
              <a:rPr lang="it-IT" dirty="0" err="1">
                <a:solidFill>
                  <a:schemeClr val="bg1"/>
                </a:solidFill>
              </a:rPr>
              <a:t>course</a:t>
            </a:r>
            <a:r>
              <a:rPr lang="it-IT" dirty="0">
                <a:solidFill>
                  <a:schemeClr val="bg1"/>
                </a:solidFill>
              </a:rPr>
              <a:t> to impact </a:t>
            </a:r>
            <a:r>
              <a:rPr lang="it-IT" dirty="0" err="1">
                <a:solidFill>
                  <a:schemeClr val="bg1"/>
                </a:solidFill>
              </a:rPr>
              <a:t>learning</a:t>
            </a:r>
            <a:endParaRPr lang="it-IT" dirty="0">
              <a:solidFill>
                <a:schemeClr val="bg1"/>
              </a:solidFill>
            </a:endParaRPr>
          </a:p>
          <a:p>
            <a:r>
              <a:rPr lang="it-IT" b="1" dirty="0" err="1">
                <a:solidFill>
                  <a:schemeClr val="bg1"/>
                </a:solidFill>
              </a:rPr>
              <a:t>Principle</a:t>
            </a:r>
            <a:r>
              <a:rPr lang="it-IT" b="1" dirty="0">
                <a:solidFill>
                  <a:schemeClr val="bg1"/>
                </a:solidFill>
              </a:rPr>
              <a:t> P7</a:t>
            </a:r>
            <a:r>
              <a:rPr lang="it-IT" dirty="0">
                <a:solidFill>
                  <a:schemeClr val="bg1"/>
                </a:solidFill>
              </a:rPr>
              <a:t>: To </a:t>
            </a:r>
            <a:r>
              <a:rPr lang="it-IT" dirty="0" err="1">
                <a:solidFill>
                  <a:schemeClr val="bg1"/>
                </a:solidFill>
              </a:rPr>
              <a:t>become</a:t>
            </a:r>
            <a:r>
              <a:rPr lang="it-IT" dirty="0">
                <a:solidFill>
                  <a:schemeClr val="bg1"/>
                </a:solidFill>
              </a:rPr>
              <a:t> self-</a:t>
            </a:r>
            <a:r>
              <a:rPr lang="it-IT" dirty="0" err="1">
                <a:solidFill>
                  <a:schemeClr val="bg1"/>
                </a:solidFill>
              </a:rPr>
              <a:t>directd</a:t>
            </a:r>
            <a:r>
              <a:rPr lang="it-IT" dirty="0">
                <a:solidFill>
                  <a:schemeClr val="bg1"/>
                </a:solidFill>
              </a:rPr>
              <a:t> </a:t>
            </a:r>
            <a:r>
              <a:rPr lang="it-IT" dirty="0" err="1">
                <a:solidFill>
                  <a:schemeClr val="bg1"/>
                </a:solidFill>
              </a:rPr>
              <a:t>leaners</a:t>
            </a:r>
            <a:r>
              <a:rPr lang="it-IT" dirty="0">
                <a:solidFill>
                  <a:schemeClr val="bg1"/>
                </a:solidFill>
              </a:rPr>
              <a:t>, </a:t>
            </a:r>
            <a:r>
              <a:rPr lang="it-IT" dirty="0" err="1">
                <a:solidFill>
                  <a:schemeClr val="bg1"/>
                </a:solidFill>
              </a:rPr>
              <a:t>students</a:t>
            </a:r>
            <a:r>
              <a:rPr lang="it-IT" dirty="0">
                <a:solidFill>
                  <a:schemeClr val="bg1"/>
                </a:solidFill>
              </a:rPr>
              <a:t> must </a:t>
            </a:r>
            <a:r>
              <a:rPr lang="it-IT" dirty="0" err="1">
                <a:solidFill>
                  <a:schemeClr val="bg1"/>
                </a:solidFill>
              </a:rPr>
              <a:t>learn</a:t>
            </a:r>
            <a:r>
              <a:rPr lang="it-IT" dirty="0">
                <a:solidFill>
                  <a:schemeClr val="bg1"/>
                </a:solidFill>
              </a:rPr>
              <a:t> to monitor and </a:t>
            </a:r>
            <a:r>
              <a:rPr lang="it-IT" dirty="0" err="1">
                <a:solidFill>
                  <a:schemeClr val="bg1"/>
                </a:solidFill>
              </a:rPr>
              <a:t>adjust</a:t>
            </a:r>
            <a:r>
              <a:rPr lang="it-IT" dirty="0">
                <a:solidFill>
                  <a:schemeClr val="bg1"/>
                </a:solidFill>
              </a:rPr>
              <a:t> </a:t>
            </a:r>
            <a:r>
              <a:rPr lang="it-IT" dirty="0" err="1">
                <a:solidFill>
                  <a:schemeClr val="bg1"/>
                </a:solidFill>
              </a:rPr>
              <a:t>their</a:t>
            </a:r>
            <a:r>
              <a:rPr lang="it-IT" dirty="0">
                <a:solidFill>
                  <a:schemeClr val="bg1"/>
                </a:solidFill>
              </a:rPr>
              <a:t> </a:t>
            </a:r>
            <a:r>
              <a:rPr lang="it-IT" dirty="0" err="1">
                <a:solidFill>
                  <a:schemeClr val="bg1"/>
                </a:solidFill>
              </a:rPr>
              <a:t>approaches</a:t>
            </a:r>
            <a:r>
              <a:rPr lang="it-IT" dirty="0">
                <a:solidFill>
                  <a:schemeClr val="bg1"/>
                </a:solidFill>
              </a:rPr>
              <a:t> to </a:t>
            </a:r>
            <a:r>
              <a:rPr lang="it-IT" dirty="0" err="1">
                <a:solidFill>
                  <a:schemeClr val="bg1"/>
                </a:solidFill>
              </a:rPr>
              <a:t>learning</a:t>
            </a:r>
            <a:r>
              <a:rPr lang="it-IT" dirty="0">
                <a:solidFill>
                  <a:schemeClr val="bg1"/>
                </a:solidFill>
              </a:rPr>
              <a:t>.</a:t>
            </a:r>
          </a:p>
        </p:txBody>
      </p:sp>
    </p:spTree>
    <p:extLst>
      <p:ext uri="{BB962C8B-B14F-4D97-AF65-F5344CB8AC3E}">
        <p14:creationId xmlns:p14="http://schemas.microsoft.com/office/powerpoint/2010/main" val="9152691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4C046-6B4B-864C-845B-B667C45013BA}"/>
              </a:ext>
            </a:extLst>
          </p:cNvPr>
          <p:cNvSpPr>
            <a:spLocks noGrp="1"/>
          </p:cNvSpPr>
          <p:nvPr>
            <p:ph type="title"/>
          </p:nvPr>
        </p:nvSpPr>
        <p:spPr>
          <a:xfrm>
            <a:off x="780288" y="182245"/>
            <a:ext cx="10905744" cy="1325563"/>
          </a:xfrm>
        </p:spPr>
        <p:txBody>
          <a:bodyPr>
            <a:noAutofit/>
          </a:bodyPr>
          <a:lstStyle/>
          <a:p>
            <a:r>
              <a:rPr lang="it-IT" sz="3600" b="1" dirty="0"/>
              <a:t>How </a:t>
            </a:r>
            <a:r>
              <a:rPr lang="it-IT" sz="3600" b="1" dirty="0" err="1"/>
              <a:t>learning</a:t>
            </a:r>
            <a:r>
              <a:rPr lang="it-IT" sz="3600" b="1" dirty="0"/>
              <a:t> </a:t>
            </a:r>
            <a:r>
              <a:rPr lang="it-IT" sz="3600" b="1" dirty="0" err="1"/>
              <a:t>works</a:t>
            </a:r>
            <a:r>
              <a:rPr lang="it-IT" sz="3600" b="1" dirty="0"/>
              <a:t>: Seven </a:t>
            </a:r>
            <a:r>
              <a:rPr lang="it-IT" sz="3600" b="1" dirty="0" err="1"/>
              <a:t>research-based</a:t>
            </a:r>
            <a:r>
              <a:rPr lang="it-IT" sz="3600" b="1" dirty="0"/>
              <a:t> </a:t>
            </a:r>
            <a:r>
              <a:rPr lang="it-IT" sz="3600" b="1" dirty="0" err="1"/>
              <a:t>principles</a:t>
            </a:r>
            <a:r>
              <a:rPr lang="it-IT" sz="3600" b="1" dirty="0"/>
              <a:t> for </a:t>
            </a:r>
            <a:r>
              <a:rPr lang="it-IT" sz="3600" b="1" dirty="0" err="1"/>
              <a:t>smart</a:t>
            </a:r>
            <a:r>
              <a:rPr lang="it-IT" sz="3600" b="1" dirty="0"/>
              <a:t> </a:t>
            </a:r>
            <a:r>
              <a:rPr lang="it-IT" sz="3600" b="1" dirty="0" err="1"/>
              <a:t>teaching</a:t>
            </a:r>
            <a:r>
              <a:rPr lang="it-IT" sz="3600" b="1" dirty="0"/>
              <a:t> </a:t>
            </a:r>
            <a:r>
              <a:rPr lang="it-IT" sz="3200" dirty="0"/>
              <a:t>(</a:t>
            </a:r>
            <a:r>
              <a:rPr lang="it-IT" sz="3200" dirty="0" err="1"/>
              <a:t>Ambrose</a:t>
            </a:r>
            <a:r>
              <a:rPr lang="it-IT" sz="3200" dirty="0"/>
              <a:t>, et al. 2010)</a:t>
            </a:r>
          </a:p>
        </p:txBody>
      </p:sp>
      <p:sp>
        <p:nvSpPr>
          <p:cNvPr id="3" name="Content Placeholder 2">
            <a:extLst>
              <a:ext uri="{FF2B5EF4-FFF2-40B4-BE49-F238E27FC236}">
                <a16:creationId xmlns:a16="http://schemas.microsoft.com/office/drawing/2014/main" id="{36B2C623-02B9-C04D-920B-BD08CD416CD8}"/>
              </a:ext>
            </a:extLst>
          </p:cNvPr>
          <p:cNvSpPr>
            <a:spLocks noGrp="1"/>
          </p:cNvSpPr>
          <p:nvPr>
            <p:ph idx="1"/>
          </p:nvPr>
        </p:nvSpPr>
        <p:spPr>
          <a:xfrm>
            <a:off x="548640" y="1664208"/>
            <a:ext cx="11448288" cy="5084064"/>
          </a:xfrm>
        </p:spPr>
        <p:txBody>
          <a:bodyPr>
            <a:normAutofit fontScale="92500" lnSpcReduction="10000"/>
          </a:bodyPr>
          <a:lstStyle/>
          <a:p>
            <a:r>
              <a:rPr lang="it-IT" b="1" dirty="0" err="1">
                <a:solidFill>
                  <a:schemeClr val="bg1">
                    <a:lumMod val="65000"/>
                  </a:schemeClr>
                </a:solidFill>
              </a:rPr>
              <a:t>Principle</a:t>
            </a:r>
            <a:r>
              <a:rPr lang="it-IT" b="1" dirty="0">
                <a:solidFill>
                  <a:schemeClr val="bg1">
                    <a:lumMod val="65000"/>
                  </a:schemeClr>
                </a:solidFill>
              </a:rPr>
              <a:t> P1</a:t>
            </a:r>
            <a:r>
              <a:rPr lang="it-IT" dirty="0">
                <a:solidFill>
                  <a:schemeClr val="bg1">
                    <a:lumMod val="65000"/>
                  </a:schemeClr>
                </a:solidFill>
              </a:rPr>
              <a:t>: Students' </a:t>
            </a:r>
            <a:r>
              <a:rPr lang="it-IT" dirty="0" err="1">
                <a:solidFill>
                  <a:schemeClr val="bg1">
                    <a:lumMod val="65000"/>
                  </a:schemeClr>
                </a:solidFill>
              </a:rPr>
              <a:t>prior</a:t>
            </a:r>
            <a:r>
              <a:rPr lang="it-IT" dirty="0">
                <a:solidFill>
                  <a:schemeClr val="bg1">
                    <a:lumMod val="65000"/>
                  </a:schemeClr>
                </a:solidFill>
              </a:rPr>
              <a:t> </a:t>
            </a:r>
            <a:r>
              <a:rPr lang="it-IT" dirty="0" err="1">
                <a:solidFill>
                  <a:schemeClr val="bg1">
                    <a:lumMod val="65000"/>
                  </a:schemeClr>
                </a:solidFill>
              </a:rPr>
              <a:t>knowledge</a:t>
            </a:r>
            <a:r>
              <a:rPr lang="it-IT" dirty="0">
                <a:solidFill>
                  <a:schemeClr val="bg1">
                    <a:lumMod val="65000"/>
                  </a:schemeClr>
                </a:solidFill>
              </a:rPr>
              <a:t> can help or </a:t>
            </a:r>
            <a:r>
              <a:rPr lang="it-IT" dirty="0" err="1">
                <a:solidFill>
                  <a:schemeClr val="bg1">
                    <a:lumMod val="65000"/>
                  </a:schemeClr>
                </a:solidFill>
              </a:rPr>
              <a:t>hinder</a:t>
            </a:r>
            <a:r>
              <a:rPr lang="it-IT" dirty="0">
                <a:solidFill>
                  <a:schemeClr val="bg1">
                    <a:lumMod val="65000"/>
                  </a:schemeClr>
                </a:solidFill>
              </a:rPr>
              <a:t> </a:t>
            </a:r>
            <a:r>
              <a:rPr lang="it-IT" dirty="0" err="1">
                <a:solidFill>
                  <a:schemeClr val="bg1">
                    <a:lumMod val="65000"/>
                  </a:schemeClr>
                </a:solidFill>
              </a:rPr>
              <a:t>learning</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P2</a:t>
            </a:r>
            <a:r>
              <a:rPr lang="it-IT" dirty="0">
                <a:solidFill>
                  <a:schemeClr val="bg1">
                    <a:lumMod val="65000"/>
                  </a:schemeClr>
                </a:solidFill>
              </a:rPr>
              <a:t>: How </a:t>
            </a:r>
            <a:r>
              <a:rPr lang="it-IT" dirty="0" err="1">
                <a:solidFill>
                  <a:schemeClr val="bg1">
                    <a:lumMod val="65000"/>
                  </a:schemeClr>
                </a:solidFill>
              </a:rPr>
              <a:t>students</a:t>
            </a:r>
            <a:r>
              <a:rPr lang="it-IT" dirty="0">
                <a:solidFill>
                  <a:schemeClr val="bg1">
                    <a:lumMod val="65000"/>
                  </a:schemeClr>
                </a:solidFill>
              </a:rPr>
              <a:t> </a:t>
            </a:r>
            <a:r>
              <a:rPr lang="it-IT" dirty="0" err="1">
                <a:solidFill>
                  <a:schemeClr val="bg1">
                    <a:lumMod val="65000"/>
                  </a:schemeClr>
                </a:solidFill>
              </a:rPr>
              <a:t>organise</a:t>
            </a:r>
            <a:r>
              <a:rPr lang="it-IT" dirty="0">
                <a:solidFill>
                  <a:schemeClr val="bg1">
                    <a:lumMod val="65000"/>
                  </a:schemeClr>
                </a:solidFill>
              </a:rPr>
              <a:t> </a:t>
            </a:r>
            <a:r>
              <a:rPr lang="it-IT" dirty="0" err="1">
                <a:solidFill>
                  <a:schemeClr val="bg1">
                    <a:lumMod val="65000"/>
                  </a:schemeClr>
                </a:solidFill>
              </a:rPr>
              <a:t>knowledge</a:t>
            </a:r>
            <a:r>
              <a:rPr lang="it-IT" dirty="0">
                <a:solidFill>
                  <a:schemeClr val="bg1">
                    <a:lumMod val="65000"/>
                  </a:schemeClr>
                </a:solidFill>
              </a:rPr>
              <a:t> </a:t>
            </a:r>
            <a:r>
              <a:rPr lang="it-IT" dirty="0" err="1">
                <a:solidFill>
                  <a:schemeClr val="bg1">
                    <a:lumMod val="65000"/>
                  </a:schemeClr>
                </a:solidFill>
              </a:rPr>
              <a:t>influences</a:t>
            </a:r>
            <a:r>
              <a:rPr lang="it-IT" dirty="0">
                <a:solidFill>
                  <a:schemeClr val="bg1">
                    <a:lumMod val="65000"/>
                  </a:schemeClr>
                </a:solidFill>
              </a:rPr>
              <a:t> </a:t>
            </a:r>
            <a:r>
              <a:rPr lang="it-IT" dirty="0" err="1">
                <a:solidFill>
                  <a:schemeClr val="bg1">
                    <a:lumMod val="65000"/>
                  </a:schemeClr>
                </a:solidFill>
              </a:rPr>
              <a:t>how</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learn</a:t>
            </a:r>
            <a:r>
              <a:rPr lang="it-IT" dirty="0">
                <a:solidFill>
                  <a:schemeClr val="bg1">
                    <a:lumMod val="65000"/>
                  </a:schemeClr>
                </a:solidFill>
              </a:rPr>
              <a:t> and </a:t>
            </a:r>
            <a:r>
              <a:rPr lang="it-IT" dirty="0" err="1">
                <a:solidFill>
                  <a:schemeClr val="bg1">
                    <a:lumMod val="65000"/>
                  </a:schemeClr>
                </a:solidFill>
              </a:rPr>
              <a:t>apply</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know</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P3</a:t>
            </a:r>
            <a:r>
              <a:rPr lang="it-IT" dirty="0">
                <a:solidFill>
                  <a:schemeClr val="bg1">
                    <a:lumMod val="65000"/>
                  </a:schemeClr>
                </a:solidFill>
              </a:rPr>
              <a:t>: Students </a:t>
            </a:r>
            <a:r>
              <a:rPr lang="it-IT" dirty="0" err="1">
                <a:solidFill>
                  <a:schemeClr val="bg1">
                    <a:lumMod val="65000"/>
                  </a:schemeClr>
                </a:solidFill>
              </a:rPr>
              <a:t>motivation</a:t>
            </a:r>
            <a:r>
              <a:rPr lang="it-IT" dirty="0">
                <a:solidFill>
                  <a:schemeClr val="bg1">
                    <a:lumMod val="65000"/>
                  </a:schemeClr>
                </a:solidFill>
              </a:rPr>
              <a:t> </a:t>
            </a:r>
            <a:r>
              <a:rPr lang="it-IT" dirty="0" err="1">
                <a:solidFill>
                  <a:schemeClr val="bg1">
                    <a:lumMod val="65000"/>
                  </a:schemeClr>
                </a:solidFill>
              </a:rPr>
              <a:t>determines</a:t>
            </a:r>
            <a:r>
              <a:rPr lang="it-IT" dirty="0">
                <a:solidFill>
                  <a:schemeClr val="bg1">
                    <a:lumMod val="65000"/>
                  </a:schemeClr>
                </a:solidFill>
              </a:rPr>
              <a:t>, </a:t>
            </a:r>
            <a:r>
              <a:rPr lang="it-IT" dirty="0" err="1">
                <a:solidFill>
                  <a:schemeClr val="bg1">
                    <a:lumMod val="65000"/>
                  </a:schemeClr>
                </a:solidFill>
              </a:rPr>
              <a:t>directs</a:t>
            </a:r>
            <a:r>
              <a:rPr lang="it-IT" dirty="0">
                <a:solidFill>
                  <a:schemeClr val="bg1">
                    <a:lumMod val="65000"/>
                  </a:schemeClr>
                </a:solidFill>
              </a:rPr>
              <a:t> and </a:t>
            </a:r>
            <a:r>
              <a:rPr lang="it-IT" dirty="0" err="1">
                <a:solidFill>
                  <a:schemeClr val="bg1">
                    <a:lumMod val="65000"/>
                  </a:schemeClr>
                </a:solidFill>
              </a:rPr>
              <a:t>sustains</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do </a:t>
            </a:r>
            <a:r>
              <a:rPr lang="it-IT" dirty="0" err="1">
                <a:solidFill>
                  <a:schemeClr val="bg1">
                    <a:lumMod val="65000"/>
                  </a:schemeClr>
                </a:solidFill>
              </a:rPr>
              <a:t>learn</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P4</a:t>
            </a:r>
            <a:r>
              <a:rPr lang="it-IT" dirty="0">
                <a:solidFill>
                  <a:schemeClr val="bg1">
                    <a:lumMod val="65000"/>
                  </a:schemeClr>
                </a:solidFill>
              </a:rPr>
              <a:t>: To </a:t>
            </a:r>
            <a:r>
              <a:rPr lang="it-IT" dirty="0" err="1">
                <a:solidFill>
                  <a:schemeClr val="bg1">
                    <a:lumMod val="65000"/>
                  </a:schemeClr>
                </a:solidFill>
              </a:rPr>
              <a:t>develop</a:t>
            </a:r>
            <a:r>
              <a:rPr lang="it-IT" dirty="0">
                <a:solidFill>
                  <a:schemeClr val="bg1">
                    <a:lumMod val="65000"/>
                  </a:schemeClr>
                </a:solidFill>
              </a:rPr>
              <a:t> </a:t>
            </a:r>
            <a:r>
              <a:rPr lang="it-IT" dirty="0" err="1">
                <a:solidFill>
                  <a:schemeClr val="bg1">
                    <a:lumMod val="65000"/>
                  </a:schemeClr>
                </a:solidFill>
              </a:rPr>
              <a:t>mastery</a:t>
            </a:r>
            <a:r>
              <a:rPr lang="it-IT" dirty="0">
                <a:solidFill>
                  <a:schemeClr val="bg1">
                    <a:lumMod val="65000"/>
                  </a:schemeClr>
                </a:solidFill>
              </a:rPr>
              <a:t>, </a:t>
            </a:r>
            <a:r>
              <a:rPr lang="it-IT" dirty="0" err="1">
                <a:solidFill>
                  <a:schemeClr val="bg1">
                    <a:lumMod val="65000"/>
                  </a:schemeClr>
                </a:solidFill>
              </a:rPr>
              <a:t>students</a:t>
            </a:r>
            <a:r>
              <a:rPr lang="it-IT" dirty="0">
                <a:solidFill>
                  <a:schemeClr val="bg1">
                    <a:lumMod val="65000"/>
                  </a:schemeClr>
                </a:solidFill>
              </a:rPr>
              <a:t> must </a:t>
            </a:r>
            <a:r>
              <a:rPr lang="it-IT" dirty="0" err="1">
                <a:solidFill>
                  <a:schemeClr val="bg1">
                    <a:lumMod val="65000"/>
                  </a:schemeClr>
                </a:solidFill>
              </a:rPr>
              <a:t>acquire</a:t>
            </a:r>
            <a:r>
              <a:rPr lang="it-IT" dirty="0">
                <a:solidFill>
                  <a:schemeClr val="bg1">
                    <a:lumMod val="65000"/>
                  </a:schemeClr>
                </a:solidFill>
              </a:rPr>
              <a:t> component </a:t>
            </a:r>
            <a:r>
              <a:rPr lang="it-IT" dirty="0" err="1">
                <a:solidFill>
                  <a:schemeClr val="bg1">
                    <a:lumMod val="65000"/>
                  </a:schemeClr>
                </a:solidFill>
              </a:rPr>
              <a:t>skills</a:t>
            </a:r>
            <a:r>
              <a:rPr lang="it-IT" dirty="0">
                <a:solidFill>
                  <a:schemeClr val="bg1">
                    <a:lumMod val="65000"/>
                  </a:schemeClr>
                </a:solidFill>
              </a:rPr>
              <a:t>, </a:t>
            </a:r>
            <a:r>
              <a:rPr lang="it-IT" dirty="0" err="1">
                <a:solidFill>
                  <a:schemeClr val="bg1">
                    <a:lumMod val="65000"/>
                  </a:schemeClr>
                </a:solidFill>
              </a:rPr>
              <a:t>practice</a:t>
            </a:r>
            <a:r>
              <a:rPr lang="it-IT" dirty="0">
                <a:solidFill>
                  <a:schemeClr val="bg1">
                    <a:lumMod val="65000"/>
                  </a:schemeClr>
                </a:solidFill>
              </a:rPr>
              <a:t> </a:t>
            </a:r>
            <a:r>
              <a:rPr lang="it-IT" dirty="0" err="1">
                <a:solidFill>
                  <a:schemeClr val="bg1">
                    <a:lumMod val="65000"/>
                  </a:schemeClr>
                </a:solidFill>
              </a:rPr>
              <a:t>integrating</a:t>
            </a:r>
            <a:r>
              <a:rPr lang="it-IT" dirty="0">
                <a:solidFill>
                  <a:schemeClr val="bg1">
                    <a:lumMod val="65000"/>
                  </a:schemeClr>
                </a:solidFill>
              </a:rPr>
              <a:t> </a:t>
            </a:r>
            <a:r>
              <a:rPr lang="it-IT" dirty="0" err="1">
                <a:solidFill>
                  <a:schemeClr val="bg1">
                    <a:lumMod val="65000"/>
                  </a:schemeClr>
                </a:solidFill>
              </a:rPr>
              <a:t>them</a:t>
            </a:r>
            <a:r>
              <a:rPr lang="it-IT" dirty="0">
                <a:solidFill>
                  <a:schemeClr val="bg1">
                    <a:lumMod val="65000"/>
                  </a:schemeClr>
                </a:solidFill>
              </a:rPr>
              <a:t>, and </a:t>
            </a:r>
            <a:r>
              <a:rPr lang="it-IT" dirty="0" err="1">
                <a:solidFill>
                  <a:schemeClr val="bg1">
                    <a:lumMod val="65000"/>
                  </a:schemeClr>
                </a:solidFill>
              </a:rPr>
              <a:t>know</a:t>
            </a:r>
            <a:r>
              <a:rPr lang="it-IT" dirty="0">
                <a:solidFill>
                  <a:schemeClr val="bg1">
                    <a:lumMod val="65000"/>
                  </a:schemeClr>
                </a:solidFill>
              </a:rPr>
              <a:t> </a:t>
            </a:r>
            <a:r>
              <a:rPr lang="it-IT" dirty="0" err="1">
                <a:solidFill>
                  <a:schemeClr val="bg1">
                    <a:lumMod val="65000"/>
                  </a:schemeClr>
                </a:solidFill>
              </a:rPr>
              <a:t>when</a:t>
            </a:r>
            <a:r>
              <a:rPr lang="it-IT" dirty="0">
                <a:solidFill>
                  <a:schemeClr val="bg1">
                    <a:lumMod val="65000"/>
                  </a:schemeClr>
                </a:solidFill>
              </a:rPr>
              <a:t> to </a:t>
            </a:r>
            <a:r>
              <a:rPr lang="it-IT" dirty="0" err="1">
                <a:solidFill>
                  <a:schemeClr val="bg1">
                    <a:lumMod val="65000"/>
                  </a:schemeClr>
                </a:solidFill>
              </a:rPr>
              <a:t>apply</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have</a:t>
            </a:r>
            <a:r>
              <a:rPr lang="it-IT" dirty="0">
                <a:solidFill>
                  <a:schemeClr val="bg1">
                    <a:lumMod val="65000"/>
                  </a:schemeClr>
                </a:solidFill>
              </a:rPr>
              <a:t> </a:t>
            </a:r>
            <a:r>
              <a:rPr lang="it-IT" dirty="0" err="1">
                <a:solidFill>
                  <a:schemeClr val="bg1">
                    <a:lumMod val="65000"/>
                  </a:schemeClr>
                </a:solidFill>
              </a:rPr>
              <a:t>learned</a:t>
            </a:r>
            <a:endParaRPr lang="it-IT" dirty="0">
              <a:solidFill>
                <a:schemeClr val="bg1">
                  <a:lumMod val="65000"/>
                </a:schemeClr>
              </a:solidFill>
            </a:endParaRPr>
          </a:p>
          <a:p>
            <a:r>
              <a:rPr lang="it-IT" b="1" dirty="0" err="1">
                <a:solidFill>
                  <a:schemeClr val="bg1">
                    <a:lumMod val="65000"/>
                  </a:schemeClr>
                </a:solidFill>
              </a:rPr>
              <a:t>Principle</a:t>
            </a:r>
            <a:r>
              <a:rPr lang="it-IT" b="1" dirty="0">
                <a:solidFill>
                  <a:schemeClr val="bg1">
                    <a:lumMod val="65000"/>
                  </a:schemeClr>
                </a:solidFill>
              </a:rPr>
              <a:t> P5</a:t>
            </a:r>
            <a:r>
              <a:rPr lang="it-IT" dirty="0">
                <a:solidFill>
                  <a:schemeClr val="bg1">
                    <a:lumMod val="65000"/>
                  </a:schemeClr>
                </a:solidFill>
              </a:rPr>
              <a:t>: Goal-</a:t>
            </a:r>
            <a:r>
              <a:rPr lang="it-IT" dirty="0" err="1">
                <a:solidFill>
                  <a:schemeClr val="bg1">
                    <a:lumMod val="65000"/>
                  </a:schemeClr>
                </a:solidFill>
              </a:rPr>
              <a:t>directed</a:t>
            </a:r>
            <a:r>
              <a:rPr lang="it-IT" dirty="0">
                <a:solidFill>
                  <a:schemeClr val="bg1">
                    <a:lumMod val="65000"/>
                  </a:schemeClr>
                </a:solidFill>
              </a:rPr>
              <a:t> </a:t>
            </a:r>
            <a:r>
              <a:rPr lang="it-IT" dirty="0" err="1">
                <a:solidFill>
                  <a:schemeClr val="bg1">
                    <a:lumMod val="65000"/>
                  </a:schemeClr>
                </a:solidFill>
              </a:rPr>
              <a:t>practice</a:t>
            </a:r>
            <a:r>
              <a:rPr lang="it-IT" dirty="0">
                <a:solidFill>
                  <a:schemeClr val="bg1">
                    <a:lumMod val="65000"/>
                  </a:schemeClr>
                </a:solidFill>
              </a:rPr>
              <a:t> </a:t>
            </a:r>
            <a:r>
              <a:rPr lang="it-IT" dirty="0" err="1">
                <a:solidFill>
                  <a:schemeClr val="bg1">
                    <a:lumMod val="65000"/>
                  </a:schemeClr>
                </a:solidFill>
              </a:rPr>
              <a:t>coupled</a:t>
            </a:r>
            <a:r>
              <a:rPr lang="it-IT" dirty="0">
                <a:solidFill>
                  <a:schemeClr val="bg1">
                    <a:lumMod val="65000"/>
                  </a:schemeClr>
                </a:solidFill>
              </a:rPr>
              <a:t> with </a:t>
            </a:r>
            <a:r>
              <a:rPr lang="it-IT" dirty="0" err="1">
                <a:solidFill>
                  <a:schemeClr val="bg1">
                    <a:lumMod val="65000"/>
                  </a:schemeClr>
                </a:solidFill>
              </a:rPr>
              <a:t>targeted</a:t>
            </a:r>
            <a:r>
              <a:rPr lang="it-IT" dirty="0">
                <a:solidFill>
                  <a:schemeClr val="bg1">
                    <a:lumMod val="65000"/>
                  </a:schemeClr>
                </a:solidFill>
              </a:rPr>
              <a:t> feedback </a:t>
            </a:r>
            <a:r>
              <a:rPr lang="it-IT" dirty="0" err="1">
                <a:solidFill>
                  <a:schemeClr val="bg1">
                    <a:lumMod val="65000"/>
                  </a:schemeClr>
                </a:solidFill>
              </a:rPr>
              <a:t>enhances</a:t>
            </a:r>
            <a:r>
              <a:rPr lang="it-IT" dirty="0">
                <a:solidFill>
                  <a:schemeClr val="bg1">
                    <a:lumMod val="65000"/>
                  </a:schemeClr>
                </a:solidFill>
              </a:rPr>
              <a:t> the </a:t>
            </a:r>
            <a:r>
              <a:rPr lang="it-IT" dirty="0" err="1">
                <a:solidFill>
                  <a:schemeClr val="bg1">
                    <a:lumMod val="65000"/>
                  </a:schemeClr>
                </a:solidFill>
              </a:rPr>
              <a:t>quality</a:t>
            </a:r>
            <a:r>
              <a:rPr lang="it-IT" dirty="0">
                <a:solidFill>
                  <a:schemeClr val="bg1">
                    <a:lumMod val="65000"/>
                  </a:schemeClr>
                </a:solidFill>
              </a:rPr>
              <a:t> of </a:t>
            </a:r>
            <a:r>
              <a:rPr lang="it-IT" dirty="0" err="1">
                <a:solidFill>
                  <a:schemeClr val="bg1">
                    <a:lumMod val="65000"/>
                  </a:schemeClr>
                </a:solidFill>
              </a:rPr>
              <a:t>students</a:t>
            </a:r>
            <a:r>
              <a:rPr lang="it-IT" dirty="0">
                <a:solidFill>
                  <a:schemeClr val="bg1">
                    <a:lumMod val="65000"/>
                  </a:schemeClr>
                </a:solidFill>
              </a:rPr>
              <a:t>' </a:t>
            </a:r>
            <a:r>
              <a:rPr lang="it-IT" dirty="0" err="1">
                <a:solidFill>
                  <a:schemeClr val="bg1">
                    <a:lumMod val="65000"/>
                  </a:schemeClr>
                </a:solidFill>
              </a:rPr>
              <a:t>learning</a:t>
            </a:r>
            <a:endParaRPr lang="it-IT" dirty="0">
              <a:solidFill>
                <a:schemeClr val="bg1">
                  <a:lumMod val="65000"/>
                </a:schemeClr>
              </a:solidFill>
            </a:endParaRPr>
          </a:p>
          <a:p>
            <a:r>
              <a:rPr lang="it-IT" b="1" dirty="0" err="1"/>
              <a:t>Principle</a:t>
            </a:r>
            <a:r>
              <a:rPr lang="it-IT" b="1" dirty="0"/>
              <a:t> P6</a:t>
            </a:r>
            <a:r>
              <a:rPr lang="it-IT" dirty="0"/>
              <a:t>: Students' </a:t>
            </a:r>
            <a:r>
              <a:rPr lang="it-IT" dirty="0" err="1"/>
              <a:t>current</a:t>
            </a:r>
            <a:r>
              <a:rPr lang="it-IT" dirty="0"/>
              <a:t> </a:t>
            </a:r>
            <a:r>
              <a:rPr lang="it-IT" dirty="0" err="1"/>
              <a:t>level</a:t>
            </a:r>
            <a:r>
              <a:rPr lang="it-IT" dirty="0"/>
              <a:t> of </a:t>
            </a:r>
            <a:r>
              <a:rPr lang="it-IT" dirty="0" err="1"/>
              <a:t>development</a:t>
            </a:r>
            <a:r>
              <a:rPr lang="it-IT" dirty="0"/>
              <a:t> </a:t>
            </a:r>
            <a:r>
              <a:rPr lang="it-IT" dirty="0" err="1"/>
              <a:t>interacts</a:t>
            </a:r>
            <a:r>
              <a:rPr lang="it-IT" dirty="0"/>
              <a:t> with the social, </a:t>
            </a:r>
            <a:r>
              <a:rPr lang="it-IT" dirty="0" err="1"/>
              <a:t>emotional</a:t>
            </a:r>
            <a:r>
              <a:rPr lang="it-IT" dirty="0"/>
              <a:t>, and </a:t>
            </a:r>
            <a:r>
              <a:rPr lang="it-IT" dirty="0" err="1"/>
              <a:t>intellectual</a:t>
            </a:r>
            <a:r>
              <a:rPr lang="it-IT" dirty="0"/>
              <a:t> </a:t>
            </a:r>
            <a:r>
              <a:rPr lang="it-IT" dirty="0" err="1"/>
              <a:t>climate</a:t>
            </a:r>
            <a:r>
              <a:rPr lang="it-IT" dirty="0"/>
              <a:t> of the </a:t>
            </a:r>
            <a:r>
              <a:rPr lang="it-IT" dirty="0" err="1"/>
              <a:t>course</a:t>
            </a:r>
            <a:r>
              <a:rPr lang="it-IT" dirty="0"/>
              <a:t> to impact </a:t>
            </a:r>
            <a:r>
              <a:rPr lang="it-IT" dirty="0" err="1"/>
              <a:t>learning</a:t>
            </a:r>
            <a:endParaRPr lang="it-IT" dirty="0"/>
          </a:p>
          <a:p>
            <a:r>
              <a:rPr lang="it-IT" b="1" dirty="0" err="1">
                <a:solidFill>
                  <a:schemeClr val="bg1"/>
                </a:solidFill>
              </a:rPr>
              <a:t>Principle</a:t>
            </a:r>
            <a:r>
              <a:rPr lang="it-IT" b="1" dirty="0">
                <a:solidFill>
                  <a:schemeClr val="bg1"/>
                </a:solidFill>
              </a:rPr>
              <a:t> P7</a:t>
            </a:r>
            <a:r>
              <a:rPr lang="it-IT" dirty="0">
                <a:solidFill>
                  <a:schemeClr val="bg1"/>
                </a:solidFill>
              </a:rPr>
              <a:t>: To </a:t>
            </a:r>
            <a:r>
              <a:rPr lang="it-IT" dirty="0" err="1">
                <a:solidFill>
                  <a:schemeClr val="bg1"/>
                </a:solidFill>
              </a:rPr>
              <a:t>become</a:t>
            </a:r>
            <a:r>
              <a:rPr lang="it-IT" dirty="0">
                <a:solidFill>
                  <a:schemeClr val="bg1"/>
                </a:solidFill>
              </a:rPr>
              <a:t> self-</a:t>
            </a:r>
            <a:r>
              <a:rPr lang="it-IT" dirty="0" err="1">
                <a:solidFill>
                  <a:schemeClr val="bg1"/>
                </a:solidFill>
              </a:rPr>
              <a:t>directd</a:t>
            </a:r>
            <a:r>
              <a:rPr lang="it-IT" dirty="0">
                <a:solidFill>
                  <a:schemeClr val="bg1"/>
                </a:solidFill>
              </a:rPr>
              <a:t> </a:t>
            </a:r>
            <a:r>
              <a:rPr lang="it-IT" dirty="0" err="1">
                <a:solidFill>
                  <a:schemeClr val="bg1"/>
                </a:solidFill>
              </a:rPr>
              <a:t>leaners</a:t>
            </a:r>
            <a:r>
              <a:rPr lang="it-IT" dirty="0">
                <a:solidFill>
                  <a:schemeClr val="bg1"/>
                </a:solidFill>
              </a:rPr>
              <a:t>, </a:t>
            </a:r>
            <a:r>
              <a:rPr lang="it-IT" dirty="0" err="1">
                <a:solidFill>
                  <a:schemeClr val="bg1"/>
                </a:solidFill>
              </a:rPr>
              <a:t>students</a:t>
            </a:r>
            <a:r>
              <a:rPr lang="it-IT" dirty="0">
                <a:solidFill>
                  <a:schemeClr val="bg1"/>
                </a:solidFill>
              </a:rPr>
              <a:t> must </a:t>
            </a:r>
            <a:r>
              <a:rPr lang="it-IT" dirty="0" err="1">
                <a:solidFill>
                  <a:schemeClr val="bg1"/>
                </a:solidFill>
              </a:rPr>
              <a:t>learn</a:t>
            </a:r>
            <a:r>
              <a:rPr lang="it-IT" dirty="0">
                <a:solidFill>
                  <a:schemeClr val="bg1"/>
                </a:solidFill>
              </a:rPr>
              <a:t> to monitor and </a:t>
            </a:r>
            <a:r>
              <a:rPr lang="it-IT" dirty="0" err="1">
                <a:solidFill>
                  <a:schemeClr val="bg1"/>
                </a:solidFill>
              </a:rPr>
              <a:t>adjust</a:t>
            </a:r>
            <a:r>
              <a:rPr lang="it-IT" dirty="0">
                <a:solidFill>
                  <a:schemeClr val="bg1"/>
                </a:solidFill>
              </a:rPr>
              <a:t> </a:t>
            </a:r>
            <a:r>
              <a:rPr lang="it-IT" dirty="0" err="1">
                <a:solidFill>
                  <a:schemeClr val="bg1"/>
                </a:solidFill>
              </a:rPr>
              <a:t>their</a:t>
            </a:r>
            <a:r>
              <a:rPr lang="it-IT" dirty="0">
                <a:solidFill>
                  <a:schemeClr val="bg1"/>
                </a:solidFill>
              </a:rPr>
              <a:t> </a:t>
            </a:r>
            <a:r>
              <a:rPr lang="it-IT" dirty="0" err="1">
                <a:solidFill>
                  <a:schemeClr val="bg1"/>
                </a:solidFill>
              </a:rPr>
              <a:t>approaches</a:t>
            </a:r>
            <a:r>
              <a:rPr lang="it-IT" dirty="0">
                <a:solidFill>
                  <a:schemeClr val="bg1"/>
                </a:solidFill>
              </a:rPr>
              <a:t> to </a:t>
            </a:r>
            <a:r>
              <a:rPr lang="it-IT" dirty="0" err="1">
                <a:solidFill>
                  <a:schemeClr val="bg1"/>
                </a:solidFill>
              </a:rPr>
              <a:t>learning</a:t>
            </a:r>
            <a:r>
              <a:rPr lang="it-IT" dirty="0">
                <a:solidFill>
                  <a:schemeClr val="bg1"/>
                </a:solidFill>
              </a:rPr>
              <a:t>.</a:t>
            </a:r>
          </a:p>
        </p:txBody>
      </p:sp>
    </p:spTree>
    <p:extLst>
      <p:ext uri="{BB962C8B-B14F-4D97-AF65-F5344CB8AC3E}">
        <p14:creationId xmlns:p14="http://schemas.microsoft.com/office/powerpoint/2010/main" val="40979000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4C046-6B4B-864C-845B-B667C45013BA}"/>
              </a:ext>
            </a:extLst>
          </p:cNvPr>
          <p:cNvSpPr>
            <a:spLocks noGrp="1"/>
          </p:cNvSpPr>
          <p:nvPr>
            <p:ph type="title"/>
          </p:nvPr>
        </p:nvSpPr>
        <p:spPr>
          <a:xfrm>
            <a:off x="780288" y="182245"/>
            <a:ext cx="10905744" cy="1325563"/>
          </a:xfrm>
        </p:spPr>
        <p:txBody>
          <a:bodyPr>
            <a:noAutofit/>
          </a:bodyPr>
          <a:lstStyle/>
          <a:p>
            <a:r>
              <a:rPr lang="it-IT" sz="3600" b="1" dirty="0"/>
              <a:t>How </a:t>
            </a:r>
            <a:r>
              <a:rPr lang="it-IT" sz="3600" b="1" dirty="0" err="1"/>
              <a:t>learning</a:t>
            </a:r>
            <a:r>
              <a:rPr lang="it-IT" sz="3600" b="1" dirty="0"/>
              <a:t> </a:t>
            </a:r>
            <a:r>
              <a:rPr lang="it-IT" sz="3600" b="1" dirty="0" err="1"/>
              <a:t>works</a:t>
            </a:r>
            <a:r>
              <a:rPr lang="it-IT" sz="3600" b="1" dirty="0"/>
              <a:t>: Seven </a:t>
            </a:r>
            <a:r>
              <a:rPr lang="it-IT" sz="3600" b="1" dirty="0" err="1"/>
              <a:t>research-based</a:t>
            </a:r>
            <a:r>
              <a:rPr lang="it-IT" sz="3600" b="1" dirty="0"/>
              <a:t> </a:t>
            </a:r>
            <a:r>
              <a:rPr lang="it-IT" sz="3600" b="1" dirty="0" err="1"/>
              <a:t>principles</a:t>
            </a:r>
            <a:r>
              <a:rPr lang="it-IT" sz="3600" b="1" dirty="0"/>
              <a:t> for </a:t>
            </a:r>
            <a:r>
              <a:rPr lang="it-IT" sz="3600" b="1" dirty="0" err="1"/>
              <a:t>smart</a:t>
            </a:r>
            <a:r>
              <a:rPr lang="it-IT" sz="3600" b="1" dirty="0"/>
              <a:t> </a:t>
            </a:r>
            <a:r>
              <a:rPr lang="it-IT" sz="3600" b="1" dirty="0" err="1"/>
              <a:t>teaching</a:t>
            </a:r>
            <a:r>
              <a:rPr lang="it-IT" sz="3600" b="1" dirty="0"/>
              <a:t> </a:t>
            </a:r>
            <a:r>
              <a:rPr lang="it-IT" sz="3200" dirty="0"/>
              <a:t>(</a:t>
            </a:r>
            <a:r>
              <a:rPr lang="it-IT" sz="3200" dirty="0" err="1"/>
              <a:t>Ambrose</a:t>
            </a:r>
            <a:r>
              <a:rPr lang="it-IT" sz="3200" dirty="0"/>
              <a:t>, et al. 2010)</a:t>
            </a:r>
          </a:p>
        </p:txBody>
      </p:sp>
      <p:sp>
        <p:nvSpPr>
          <p:cNvPr id="3" name="Content Placeholder 2">
            <a:extLst>
              <a:ext uri="{FF2B5EF4-FFF2-40B4-BE49-F238E27FC236}">
                <a16:creationId xmlns:a16="http://schemas.microsoft.com/office/drawing/2014/main" id="{36B2C623-02B9-C04D-920B-BD08CD416CD8}"/>
              </a:ext>
            </a:extLst>
          </p:cNvPr>
          <p:cNvSpPr>
            <a:spLocks noGrp="1"/>
          </p:cNvSpPr>
          <p:nvPr>
            <p:ph idx="1"/>
          </p:nvPr>
        </p:nvSpPr>
        <p:spPr>
          <a:xfrm>
            <a:off x="548640" y="1664208"/>
            <a:ext cx="11448288" cy="5084064"/>
          </a:xfrm>
        </p:spPr>
        <p:txBody>
          <a:bodyPr>
            <a:normAutofit fontScale="92500" lnSpcReduction="10000"/>
          </a:bodyPr>
          <a:lstStyle/>
          <a:p>
            <a:r>
              <a:rPr lang="it-IT" b="1" dirty="0" err="1">
                <a:solidFill>
                  <a:schemeClr val="bg1">
                    <a:lumMod val="65000"/>
                  </a:schemeClr>
                </a:solidFill>
              </a:rPr>
              <a:t>Principle</a:t>
            </a:r>
            <a:r>
              <a:rPr lang="it-IT" b="1" dirty="0">
                <a:solidFill>
                  <a:schemeClr val="bg1">
                    <a:lumMod val="65000"/>
                  </a:schemeClr>
                </a:solidFill>
              </a:rPr>
              <a:t> P1</a:t>
            </a:r>
            <a:r>
              <a:rPr lang="it-IT" dirty="0">
                <a:solidFill>
                  <a:schemeClr val="bg1">
                    <a:lumMod val="65000"/>
                  </a:schemeClr>
                </a:solidFill>
              </a:rPr>
              <a:t>: Students' </a:t>
            </a:r>
            <a:r>
              <a:rPr lang="it-IT" dirty="0" err="1">
                <a:solidFill>
                  <a:schemeClr val="bg1">
                    <a:lumMod val="65000"/>
                  </a:schemeClr>
                </a:solidFill>
              </a:rPr>
              <a:t>prior</a:t>
            </a:r>
            <a:r>
              <a:rPr lang="it-IT" dirty="0">
                <a:solidFill>
                  <a:schemeClr val="bg1">
                    <a:lumMod val="65000"/>
                  </a:schemeClr>
                </a:solidFill>
              </a:rPr>
              <a:t> </a:t>
            </a:r>
            <a:r>
              <a:rPr lang="it-IT" dirty="0" err="1">
                <a:solidFill>
                  <a:schemeClr val="bg1">
                    <a:lumMod val="65000"/>
                  </a:schemeClr>
                </a:solidFill>
              </a:rPr>
              <a:t>knowledge</a:t>
            </a:r>
            <a:r>
              <a:rPr lang="it-IT" dirty="0">
                <a:solidFill>
                  <a:schemeClr val="bg1">
                    <a:lumMod val="65000"/>
                  </a:schemeClr>
                </a:solidFill>
              </a:rPr>
              <a:t> can help or </a:t>
            </a:r>
            <a:r>
              <a:rPr lang="it-IT" dirty="0" err="1">
                <a:solidFill>
                  <a:schemeClr val="bg1">
                    <a:lumMod val="65000"/>
                  </a:schemeClr>
                </a:solidFill>
              </a:rPr>
              <a:t>hinder</a:t>
            </a:r>
            <a:r>
              <a:rPr lang="it-IT" dirty="0">
                <a:solidFill>
                  <a:schemeClr val="bg1">
                    <a:lumMod val="65000"/>
                  </a:schemeClr>
                </a:solidFill>
              </a:rPr>
              <a:t> </a:t>
            </a:r>
            <a:r>
              <a:rPr lang="it-IT" dirty="0" err="1">
                <a:solidFill>
                  <a:schemeClr val="bg1">
                    <a:lumMod val="65000"/>
                  </a:schemeClr>
                </a:solidFill>
              </a:rPr>
              <a:t>learning</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P2</a:t>
            </a:r>
            <a:r>
              <a:rPr lang="it-IT" dirty="0">
                <a:solidFill>
                  <a:schemeClr val="bg1">
                    <a:lumMod val="65000"/>
                  </a:schemeClr>
                </a:solidFill>
              </a:rPr>
              <a:t>: How </a:t>
            </a:r>
            <a:r>
              <a:rPr lang="it-IT" dirty="0" err="1">
                <a:solidFill>
                  <a:schemeClr val="bg1">
                    <a:lumMod val="65000"/>
                  </a:schemeClr>
                </a:solidFill>
              </a:rPr>
              <a:t>students</a:t>
            </a:r>
            <a:r>
              <a:rPr lang="it-IT" dirty="0">
                <a:solidFill>
                  <a:schemeClr val="bg1">
                    <a:lumMod val="65000"/>
                  </a:schemeClr>
                </a:solidFill>
              </a:rPr>
              <a:t> </a:t>
            </a:r>
            <a:r>
              <a:rPr lang="it-IT" dirty="0" err="1">
                <a:solidFill>
                  <a:schemeClr val="bg1">
                    <a:lumMod val="65000"/>
                  </a:schemeClr>
                </a:solidFill>
              </a:rPr>
              <a:t>organise</a:t>
            </a:r>
            <a:r>
              <a:rPr lang="it-IT" dirty="0">
                <a:solidFill>
                  <a:schemeClr val="bg1">
                    <a:lumMod val="65000"/>
                  </a:schemeClr>
                </a:solidFill>
              </a:rPr>
              <a:t> </a:t>
            </a:r>
            <a:r>
              <a:rPr lang="it-IT" dirty="0" err="1">
                <a:solidFill>
                  <a:schemeClr val="bg1">
                    <a:lumMod val="65000"/>
                  </a:schemeClr>
                </a:solidFill>
              </a:rPr>
              <a:t>knowledge</a:t>
            </a:r>
            <a:r>
              <a:rPr lang="it-IT" dirty="0">
                <a:solidFill>
                  <a:schemeClr val="bg1">
                    <a:lumMod val="65000"/>
                  </a:schemeClr>
                </a:solidFill>
              </a:rPr>
              <a:t> </a:t>
            </a:r>
            <a:r>
              <a:rPr lang="it-IT" dirty="0" err="1">
                <a:solidFill>
                  <a:schemeClr val="bg1">
                    <a:lumMod val="65000"/>
                  </a:schemeClr>
                </a:solidFill>
              </a:rPr>
              <a:t>influences</a:t>
            </a:r>
            <a:r>
              <a:rPr lang="it-IT" dirty="0">
                <a:solidFill>
                  <a:schemeClr val="bg1">
                    <a:lumMod val="65000"/>
                  </a:schemeClr>
                </a:solidFill>
              </a:rPr>
              <a:t> </a:t>
            </a:r>
            <a:r>
              <a:rPr lang="it-IT" dirty="0" err="1">
                <a:solidFill>
                  <a:schemeClr val="bg1">
                    <a:lumMod val="65000"/>
                  </a:schemeClr>
                </a:solidFill>
              </a:rPr>
              <a:t>how</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learn</a:t>
            </a:r>
            <a:r>
              <a:rPr lang="it-IT" dirty="0">
                <a:solidFill>
                  <a:schemeClr val="bg1">
                    <a:lumMod val="65000"/>
                  </a:schemeClr>
                </a:solidFill>
              </a:rPr>
              <a:t> and </a:t>
            </a:r>
            <a:r>
              <a:rPr lang="it-IT" dirty="0" err="1">
                <a:solidFill>
                  <a:schemeClr val="bg1">
                    <a:lumMod val="65000"/>
                  </a:schemeClr>
                </a:solidFill>
              </a:rPr>
              <a:t>apply</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know</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P3</a:t>
            </a:r>
            <a:r>
              <a:rPr lang="it-IT" dirty="0">
                <a:solidFill>
                  <a:schemeClr val="bg1">
                    <a:lumMod val="65000"/>
                  </a:schemeClr>
                </a:solidFill>
              </a:rPr>
              <a:t>: Students </a:t>
            </a:r>
            <a:r>
              <a:rPr lang="it-IT" dirty="0" err="1">
                <a:solidFill>
                  <a:schemeClr val="bg1">
                    <a:lumMod val="65000"/>
                  </a:schemeClr>
                </a:solidFill>
              </a:rPr>
              <a:t>motivation</a:t>
            </a:r>
            <a:r>
              <a:rPr lang="it-IT" dirty="0">
                <a:solidFill>
                  <a:schemeClr val="bg1">
                    <a:lumMod val="65000"/>
                  </a:schemeClr>
                </a:solidFill>
              </a:rPr>
              <a:t> </a:t>
            </a:r>
            <a:r>
              <a:rPr lang="it-IT" dirty="0" err="1">
                <a:solidFill>
                  <a:schemeClr val="bg1">
                    <a:lumMod val="65000"/>
                  </a:schemeClr>
                </a:solidFill>
              </a:rPr>
              <a:t>determines</a:t>
            </a:r>
            <a:r>
              <a:rPr lang="it-IT" dirty="0">
                <a:solidFill>
                  <a:schemeClr val="bg1">
                    <a:lumMod val="65000"/>
                  </a:schemeClr>
                </a:solidFill>
              </a:rPr>
              <a:t>, </a:t>
            </a:r>
            <a:r>
              <a:rPr lang="it-IT" dirty="0" err="1">
                <a:solidFill>
                  <a:schemeClr val="bg1">
                    <a:lumMod val="65000"/>
                  </a:schemeClr>
                </a:solidFill>
              </a:rPr>
              <a:t>directs</a:t>
            </a:r>
            <a:r>
              <a:rPr lang="it-IT" dirty="0">
                <a:solidFill>
                  <a:schemeClr val="bg1">
                    <a:lumMod val="65000"/>
                  </a:schemeClr>
                </a:solidFill>
              </a:rPr>
              <a:t> and </a:t>
            </a:r>
            <a:r>
              <a:rPr lang="it-IT" dirty="0" err="1">
                <a:solidFill>
                  <a:schemeClr val="bg1">
                    <a:lumMod val="65000"/>
                  </a:schemeClr>
                </a:solidFill>
              </a:rPr>
              <a:t>sustains</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do </a:t>
            </a:r>
            <a:r>
              <a:rPr lang="it-IT" dirty="0" err="1">
                <a:solidFill>
                  <a:schemeClr val="bg1">
                    <a:lumMod val="65000"/>
                  </a:schemeClr>
                </a:solidFill>
              </a:rPr>
              <a:t>learn</a:t>
            </a:r>
            <a:r>
              <a:rPr lang="it-IT" dirty="0">
                <a:solidFill>
                  <a:schemeClr val="bg1">
                    <a:lumMod val="65000"/>
                  </a:schemeClr>
                </a:solidFill>
              </a:rPr>
              <a:t>.</a:t>
            </a:r>
          </a:p>
          <a:p>
            <a:r>
              <a:rPr lang="it-IT" b="1" dirty="0" err="1">
                <a:solidFill>
                  <a:schemeClr val="bg1">
                    <a:lumMod val="65000"/>
                  </a:schemeClr>
                </a:solidFill>
              </a:rPr>
              <a:t>Principle</a:t>
            </a:r>
            <a:r>
              <a:rPr lang="it-IT" b="1" dirty="0">
                <a:solidFill>
                  <a:schemeClr val="bg1">
                    <a:lumMod val="65000"/>
                  </a:schemeClr>
                </a:solidFill>
              </a:rPr>
              <a:t> P4</a:t>
            </a:r>
            <a:r>
              <a:rPr lang="it-IT" dirty="0">
                <a:solidFill>
                  <a:schemeClr val="bg1">
                    <a:lumMod val="65000"/>
                  </a:schemeClr>
                </a:solidFill>
              </a:rPr>
              <a:t>: To </a:t>
            </a:r>
            <a:r>
              <a:rPr lang="it-IT" dirty="0" err="1">
                <a:solidFill>
                  <a:schemeClr val="bg1">
                    <a:lumMod val="65000"/>
                  </a:schemeClr>
                </a:solidFill>
              </a:rPr>
              <a:t>develop</a:t>
            </a:r>
            <a:r>
              <a:rPr lang="it-IT" dirty="0">
                <a:solidFill>
                  <a:schemeClr val="bg1">
                    <a:lumMod val="65000"/>
                  </a:schemeClr>
                </a:solidFill>
              </a:rPr>
              <a:t> </a:t>
            </a:r>
            <a:r>
              <a:rPr lang="it-IT" dirty="0" err="1">
                <a:solidFill>
                  <a:schemeClr val="bg1">
                    <a:lumMod val="65000"/>
                  </a:schemeClr>
                </a:solidFill>
              </a:rPr>
              <a:t>mastery</a:t>
            </a:r>
            <a:r>
              <a:rPr lang="it-IT" dirty="0">
                <a:solidFill>
                  <a:schemeClr val="bg1">
                    <a:lumMod val="65000"/>
                  </a:schemeClr>
                </a:solidFill>
              </a:rPr>
              <a:t>, </a:t>
            </a:r>
            <a:r>
              <a:rPr lang="it-IT" dirty="0" err="1">
                <a:solidFill>
                  <a:schemeClr val="bg1">
                    <a:lumMod val="65000"/>
                  </a:schemeClr>
                </a:solidFill>
              </a:rPr>
              <a:t>students</a:t>
            </a:r>
            <a:r>
              <a:rPr lang="it-IT" dirty="0">
                <a:solidFill>
                  <a:schemeClr val="bg1">
                    <a:lumMod val="65000"/>
                  </a:schemeClr>
                </a:solidFill>
              </a:rPr>
              <a:t> must </a:t>
            </a:r>
            <a:r>
              <a:rPr lang="it-IT" dirty="0" err="1">
                <a:solidFill>
                  <a:schemeClr val="bg1">
                    <a:lumMod val="65000"/>
                  </a:schemeClr>
                </a:solidFill>
              </a:rPr>
              <a:t>acquire</a:t>
            </a:r>
            <a:r>
              <a:rPr lang="it-IT" dirty="0">
                <a:solidFill>
                  <a:schemeClr val="bg1">
                    <a:lumMod val="65000"/>
                  </a:schemeClr>
                </a:solidFill>
              </a:rPr>
              <a:t> component </a:t>
            </a:r>
            <a:r>
              <a:rPr lang="it-IT" dirty="0" err="1">
                <a:solidFill>
                  <a:schemeClr val="bg1">
                    <a:lumMod val="65000"/>
                  </a:schemeClr>
                </a:solidFill>
              </a:rPr>
              <a:t>skills</a:t>
            </a:r>
            <a:r>
              <a:rPr lang="it-IT" dirty="0">
                <a:solidFill>
                  <a:schemeClr val="bg1">
                    <a:lumMod val="65000"/>
                  </a:schemeClr>
                </a:solidFill>
              </a:rPr>
              <a:t>, </a:t>
            </a:r>
            <a:r>
              <a:rPr lang="it-IT" dirty="0" err="1">
                <a:solidFill>
                  <a:schemeClr val="bg1">
                    <a:lumMod val="65000"/>
                  </a:schemeClr>
                </a:solidFill>
              </a:rPr>
              <a:t>practice</a:t>
            </a:r>
            <a:r>
              <a:rPr lang="it-IT" dirty="0">
                <a:solidFill>
                  <a:schemeClr val="bg1">
                    <a:lumMod val="65000"/>
                  </a:schemeClr>
                </a:solidFill>
              </a:rPr>
              <a:t> </a:t>
            </a:r>
            <a:r>
              <a:rPr lang="it-IT" dirty="0" err="1">
                <a:solidFill>
                  <a:schemeClr val="bg1">
                    <a:lumMod val="65000"/>
                  </a:schemeClr>
                </a:solidFill>
              </a:rPr>
              <a:t>integrating</a:t>
            </a:r>
            <a:r>
              <a:rPr lang="it-IT" dirty="0">
                <a:solidFill>
                  <a:schemeClr val="bg1">
                    <a:lumMod val="65000"/>
                  </a:schemeClr>
                </a:solidFill>
              </a:rPr>
              <a:t> </a:t>
            </a:r>
            <a:r>
              <a:rPr lang="it-IT" dirty="0" err="1">
                <a:solidFill>
                  <a:schemeClr val="bg1">
                    <a:lumMod val="65000"/>
                  </a:schemeClr>
                </a:solidFill>
              </a:rPr>
              <a:t>them</a:t>
            </a:r>
            <a:r>
              <a:rPr lang="it-IT" dirty="0">
                <a:solidFill>
                  <a:schemeClr val="bg1">
                    <a:lumMod val="65000"/>
                  </a:schemeClr>
                </a:solidFill>
              </a:rPr>
              <a:t>, and </a:t>
            </a:r>
            <a:r>
              <a:rPr lang="it-IT" dirty="0" err="1">
                <a:solidFill>
                  <a:schemeClr val="bg1">
                    <a:lumMod val="65000"/>
                  </a:schemeClr>
                </a:solidFill>
              </a:rPr>
              <a:t>know</a:t>
            </a:r>
            <a:r>
              <a:rPr lang="it-IT" dirty="0">
                <a:solidFill>
                  <a:schemeClr val="bg1">
                    <a:lumMod val="65000"/>
                  </a:schemeClr>
                </a:solidFill>
              </a:rPr>
              <a:t> </a:t>
            </a:r>
            <a:r>
              <a:rPr lang="it-IT" dirty="0" err="1">
                <a:solidFill>
                  <a:schemeClr val="bg1">
                    <a:lumMod val="65000"/>
                  </a:schemeClr>
                </a:solidFill>
              </a:rPr>
              <a:t>when</a:t>
            </a:r>
            <a:r>
              <a:rPr lang="it-IT" dirty="0">
                <a:solidFill>
                  <a:schemeClr val="bg1">
                    <a:lumMod val="65000"/>
                  </a:schemeClr>
                </a:solidFill>
              </a:rPr>
              <a:t> to </a:t>
            </a:r>
            <a:r>
              <a:rPr lang="it-IT" dirty="0" err="1">
                <a:solidFill>
                  <a:schemeClr val="bg1">
                    <a:lumMod val="65000"/>
                  </a:schemeClr>
                </a:solidFill>
              </a:rPr>
              <a:t>apply</a:t>
            </a:r>
            <a:r>
              <a:rPr lang="it-IT" dirty="0">
                <a:solidFill>
                  <a:schemeClr val="bg1">
                    <a:lumMod val="65000"/>
                  </a:schemeClr>
                </a:solidFill>
              </a:rPr>
              <a:t> </a:t>
            </a:r>
            <a:r>
              <a:rPr lang="it-IT" dirty="0" err="1">
                <a:solidFill>
                  <a:schemeClr val="bg1">
                    <a:lumMod val="65000"/>
                  </a:schemeClr>
                </a:solidFill>
              </a:rPr>
              <a:t>what</a:t>
            </a:r>
            <a:r>
              <a:rPr lang="it-IT" dirty="0">
                <a:solidFill>
                  <a:schemeClr val="bg1">
                    <a:lumMod val="65000"/>
                  </a:schemeClr>
                </a:solidFill>
              </a:rPr>
              <a:t> </a:t>
            </a:r>
            <a:r>
              <a:rPr lang="it-IT" dirty="0" err="1">
                <a:solidFill>
                  <a:schemeClr val="bg1">
                    <a:lumMod val="65000"/>
                  </a:schemeClr>
                </a:solidFill>
              </a:rPr>
              <a:t>they</a:t>
            </a:r>
            <a:r>
              <a:rPr lang="it-IT" dirty="0">
                <a:solidFill>
                  <a:schemeClr val="bg1">
                    <a:lumMod val="65000"/>
                  </a:schemeClr>
                </a:solidFill>
              </a:rPr>
              <a:t> </a:t>
            </a:r>
            <a:r>
              <a:rPr lang="it-IT" dirty="0" err="1">
                <a:solidFill>
                  <a:schemeClr val="bg1">
                    <a:lumMod val="65000"/>
                  </a:schemeClr>
                </a:solidFill>
              </a:rPr>
              <a:t>have</a:t>
            </a:r>
            <a:r>
              <a:rPr lang="it-IT" dirty="0">
                <a:solidFill>
                  <a:schemeClr val="bg1">
                    <a:lumMod val="65000"/>
                  </a:schemeClr>
                </a:solidFill>
              </a:rPr>
              <a:t> </a:t>
            </a:r>
            <a:r>
              <a:rPr lang="it-IT" dirty="0" err="1">
                <a:solidFill>
                  <a:schemeClr val="bg1">
                    <a:lumMod val="65000"/>
                  </a:schemeClr>
                </a:solidFill>
              </a:rPr>
              <a:t>learned</a:t>
            </a:r>
            <a:endParaRPr lang="it-IT" dirty="0">
              <a:solidFill>
                <a:schemeClr val="bg1">
                  <a:lumMod val="65000"/>
                </a:schemeClr>
              </a:solidFill>
            </a:endParaRPr>
          </a:p>
          <a:p>
            <a:r>
              <a:rPr lang="it-IT" b="1" dirty="0" err="1">
                <a:solidFill>
                  <a:schemeClr val="bg1">
                    <a:lumMod val="65000"/>
                  </a:schemeClr>
                </a:solidFill>
              </a:rPr>
              <a:t>Principle</a:t>
            </a:r>
            <a:r>
              <a:rPr lang="it-IT" b="1" dirty="0">
                <a:solidFill>
                  <a:schemeClr val="bg1">
                    <a:lumMod val="65000"/>
                  </a:schemeClr>
                </a:solidFill>
              </a:rPr>
              <a:t> P5</a:t>
            </a:r>
            <a:r>
              <a:rPr lang="it-IT" dirty="0">
                <a:solidFill>
                  <a:schemeClr val="bg1">
                    <a:lumMod val="65000"/>
                  </a:schemeClr>
                </a:solidFill>
              </a:rPr>
              <a:t>: Goal-</a:t>
            </a:r>
            <a:r>
              <a:rPr lang="it-IT" dirty="0" err="1">
                <a:solidFill>
                  <a:schemeClr val="bg1">
                    <a:lumMod val="65000"/>
                  </a:schemeClr>
                </a:solidFill>
              </a:rPr>
              <a:t>directed</a:t>
            </a:r>
            <a:r>
              <a:rPr lang="it-IT" dirty="0">
                <a:solidFill>
                  <a:schemeClr val="bg1">
                    <a:lumMod val="65000"/>
                  </a:schemeClr>
                </a:solidFill>
              </a:rPr>
              <a:t> </a:t>
            </a:r>
            <a:r>
              <a:rPr lang="it-IT" dirty="0" err="1">
                <a:solidFill>
                  <a:schemeClr val="bg1">
                    <a:lumMod val="65000"/>
                  </a:schemeClr>
                </a:solidFill>
              </a:rPr>
              <a:t>practice</a:t>
            </a:r>
            <a:r>
              <a:rPr lang="it-IT" dirty="0">
                <a:solidFill>
                  <a:schemeClr val="bg1">
                    <a:lumMod val="65000"/>
                  </a:schemeClr>
                </a:solidFill>
              </a:rPr>
              <a:t> </a:t>
            </a:r>
            <a:r>
              <a:rPr lang="it-IT" dirty="0" err="1">
                <a:solidFill>
                  <a:schemeClr val="bg1">
                    <a:lumMod val="65000"/>
                  </a:schemeClr>
                </a:solidFill>
              </a:rPr>
              <a:t>coupled</a:t>
            </a:r>
            <a:r>
              <a:rPr lang="it-IT" dirty="0">
                <a:solidFill>
                  <a:schemeClr val="bg1">
                    <a:lumMod val="65000"/>
                  </a:schemeClr>
                </a:solidFill>
              </a:rPr>
              <a:t> with </a:t>
            </a:r>
            <a:r>
              <a:rPr lang="it-IT" dirty="0" err="1">
                <a:solidFill>
                  <a:schemeClr val="bg1">
                    <a:lumMod val="65000"/>
                  </a:schemeClr>
                </a:solidFill>
              </a:rPr>
              <a:t>targeted</a:t>
            </a:r>
            <a:r>
              <a:rPr lang="it-IT" dirty="0">
                <a:solidFill>
                  <a:schemeClr val="bg1">
                    <a:lumMod val="65000"/>
                  </a:schemeClr>
                </a:solidFill>
              </a:rPr>
              <a:t> feedback </a:t>
            </a:r>
            <a:r>
              <a:rPr lang="it-IT" dirty="0" err="1">
                <a:solidFill>
                  <a:schemeClr val="bg1">
                    <a:lumMod val="65000"/>
                  </a:schemeClr>
                </a:solidFill>
              </a:rPr>
              <a:t>enhances</a:t>
            </a:r>
            <a:r>
              <a:rPr lang="it-IT" dirty="0">
                <a:solidFill>
                  <a:schemeClr val="bg1">
                    <a:lumMod val="65000"/>
                  </a:schemeClr>
                </a:solidFill>
              </a:rPr>
              <a:t> the </a:t>
            </a:r>
            <a:r>
              <a:rPr lang="it-IT" dirty="0" err="1">
                <a:solidFill>
                  <a:schemeClr val="bg1">
                    <a:lumMod val="65000"/>
                  </a:schemeClr>
                </a:solidFill>
              </a:rPr>
              <a:t>quality</a:t>
            </a:r>
            <a:r>
              <a:rPr lang="it-IT" dirty="0">
                <a:solidFill>
                  <a:schemeClr val="bg1">
                    <a:lumMod val="65000"/>
                  </a:schemeClr>
                </a:solidFill>
              </a:rPr>
              <a:t> of </a:t>
            </a:r>
            <a:r>
              <a:rPr lang="it-IT" dirty="0" err="1">
                <a:solidFill>
                  <a:schemeClr val="bg1">
                    <a:lumMod val="65000"/>
                  </a:schemeClr>
                </a:solidFill>
              </a:rPr>
              <a:t>students</a:t>
            </a:r>
            <a:r>
              <a:rPr lang="it-IT" dirty="0">
                <a:solidFill>
                  <a:schemeClr val="bg1">
                    <a:lumMod val="65000"/>
                  </a:schemeClr>
                </a:solidFill>
              </a:rPr>
              <a:t>' </a:t>
            </a:r>
            <a:r>
              <a:rPr lang="it-IT" dirty="0" err="1">
                <a:solidFill>
                  <a:schemeClr val="bg1">
                    <a:lumMod val="65000"/>
                  </a:schemeClr>
                </a:solidFill>
              </a:rPr>
              <a:t>learning</a:t>
            </a:r>
            <a:endParaRPr lang="it-IT" dirty="0">
              <a:solidFill>
                <a:schemeClr val="bg1">
                  <a:lumMod val="65000"/>
                </a:schemeClr>
              </a:solidFill>
            </a:endParaRPr>
          </a:p>
          <a:p>
            <a:r>
              <a:rPr lang="it-IT" b="1" dirty="0" err="1">
                <a:solidFill>
                  <a:schemeClr val="bg1">
                    <a:lumMod val="65000"/>
                  </a:schemeClr>
                </a:solidFill>
              </a:rPr>
              <a:t>Principle</a:t>
            </a:r>
            <a:r>
              <a:rPr lang="it-IT" b="1" dirty="0">
                <a:solidFill>
                  <a:schemeClr val="bg1">
                    <a:lumMod val="65000"/>
                  </a:schemeClr>
                </a:solidFill>
              </a:rPr>
              <a:t> P6</a:t>
            </a:r>
            <a:r>
              <a:rPr lang="it-IT" dirty="0">
                <a:solidFill>
                  <a:schemeClr val="bg1">
                    <a:lumMod val="65000"/>
                  </a:schemeClr>
                </a:solidFill>
              </a:rPr>
              <a:t>: Students' </a:t>
            </a:r>
            <a:r>
              <a:rPr lang="it-IT" dirty="0" err="1">
                <a:solidFill>
                  <a:schemeClr val="bg1">
                    <a:lumMod val="65000"/>
                  </a:schemeClr>
                </a:solidFill>
              </a:rPr>
              <a:t>current</a:t>
            </a:r>
            <a:r>
              <a:rPr lang="it-IT" dirty="0">
                <a:solidFill>
                  <a:schemeClr val="bg1">
                    <a:lumMod val="65000"/>
                  </a:schemeClr>
                </a:solidFill>
              </a:rPr>
              <a:t> </a:t>
            </a:r>
            <a:r>
              <a:rPr lang="it-IT" dirty="0" err="1">
                <a:solidFill>
                  <a:schemeClr val="bg1">
                    <a:lumMod val="65000"/>
                  </a:schemeClr>
                </a:solidFill>
              </a:rPr>
              <a:t>level</a:t>
            </a:r>
            <a:r>
              <a:rPr lang="it-IT" dirty="0">
                <a:solidFill>
                  <a:schemeClr val="bg1">
                    <a:lumMod val="65000"/>
                  </a:schemeClr>
                </a:solidFill>
              </a:rPr>
              <a:t> of </a:t>
            </a:r>
            <a:r>
              <a:rPr lang="it-IT" dirty="0" err="1">
                <a:solidFill>
                  <a:schemeClr val="bg1">
                    <a:lumMod val="65000"/>
                  </a:schemeClr>
                </a:solidFill>
              </a:rPr>
              <a:t>development</a:t>
            </a:r>
            <a:r>
              <a:rPr lang="it-IT" dirty="0">
                <a:solidFill>
                  <a:schemeClr val="bg1">
                    <a:lumMod val="65000"/>
                  </a:schemeClr>
                </a:solidFill>
              </a:rPr>
              <a:t> </a:t>
            </a:r>
            <a:r>
              <a:rPr lang="it-IT" dirty="0" err="1">
                <a:solidFill>
                  <a:schemeClr val="bg1">
                    <a:lumMod val="65000"/>
                  </a:schemeClr>
                </a:solidFill>
              </a:rPr>
              <a:t>interacts</a:t>
            </a:r>
            <a:r>
              <a:rPr lang="it-IT" dirty="0">
                <a:solidFill>
                  <a:schemeClr val="bg1">
                    <a:lumMod val="65000"/>
                  </a:schemeClr>
                </a:solidFill>
              </a:rPr>
              <a:t> with the social, </a:t>
            </a:r>
            <a:r>
              <a:rPr lang="it-IT" dirty="0" err="1">
                <a:solidFill>
                  <a:schemeClr val="bg1">
                    <a:lumMod val="65000"/>
                  </a:schemeClr>
                </a:solidFill>
              </a:rPr>
              <a:t>emotional</a:t>
            </a:r>
            <a:r>
              <a:rPr lang="it-IT" dirty="0">
                <a:solidFill>
                  <a:schemeClr val="bg1">
                    <a:lumMod val="65000"/>
                  </a:schemeClr>
                </a:solidFill>
              </a:rPr>
              <a:t>, and </a:t>
            </a:r>
            <a:r>
              <a:rPr lang="it-IT" dirty="0" err="1">
                <a:solidFill>
                  <a:schemeClr val="bg1">
                    <a:lumMod val="65000"/>
                  </a:schemeClr>
                </a:solidFill>
              </a:rPr>
              <a:t>intellectual</a:t>
            </a:r>
            <a:r>
              <a:rPr lang="it-IT" dirty="0">
                <a:solidFill>
                  <a:schemeClr val="bg1">
                    <a:lumMod val="65000"/>
                  </a:schemeClr>
                </a:solidFill>
              </a:rPr>
              <a:t> </a:t>
            </a:r>
            <a:r>
              <a:rPr lang="it-IT" dirty="0" err="1">
                <a:solidFill>
                  <a:schemeClr val="bg1">
                    <a:lumMod val="65000"/>
                  </a:schemeClr>
                </a:solidFill>
              </a:rPr>
              <a:t>climate</a:t>
            </a:r>
            <a:r>
              <a:rPr lang="it-IT" dirty="0">
                <a:solidFill>
                  <a:schemeClr val="bg1">
                    <a:lumMod val="65000"/>
                  </a:schemeClr>
                </a:solidFill>
              </a:rPr>
              <a:t> of the </a:t>
            </a:r>
            <a:r>
              <a:rPr lang="it-IT" dirty="0" err="1">
                <a:solidFill>
                  <a:schemeClr val="bg1">
                    <a:lumMod val="65000"/>
                  </a:schemeClr>
                </a:solidFill>
              </a:rPr>
              <a:t>course</a:t>
            </a:r>
            <a:r>
              <a:rPr lang="it-IT" dirty="0">
                <a:solidFill>
                  <a:schemeClr val="bg1">
                    <a:lumMod val="65000"/>
                  </a:schemeClr>
                </a:solidFill>
              </a:rPr>
              <a:t> to impact </a:t>
            </a:r>
            <a:r>
              <a:rPr lang="it-IT" dirty="0" err="1">
                <a:solidFill>
                  <a:schemeClr val="bg1">
                    <a:lumMod val="65000"/>
                  </a:schemeClr>
                </a:solidFill>
              </a:rPr>
              <a:t>learning</a:t>
            </a:r>
            <a:endParaRPr lang="it-IT" dirty="0">
              <a:solidFill>
                <a:schemeClr val="bg1">
                  <a:lumMod val="65000"/>
                </a:schemeClr>
              </a:solidFill>
            </a:endParaRPr>
          </a:p>
          <a:p>
            <a:r>
              <a:rPr lang="it-IT" b="1" dirty="0" err="1"/>
              <a:t>Principle</a:t>
            </a:r>
            <a:r>
              <a:rPr lang="it-IT" b="1" dirty="0"/>
              <a:t> P7</a:t>
            </a:r>
            <a:r>
              <a:rPr lang="it-IT" dirty="0"/>
              <a:t>: To </a:t>
            </a:r>
            <a:r>
              <a:rPr lang="it-IT" dirty="0" err="1"/>
              <a:t>become</a:t>
            </a:r>
            <a:r>
              <a:rPr lang="it-IT" dirty="0"/>
              <a:t> self-</a:t>
            </a:r>
            <a:r>
              <a:rPr lang="it-IT" dirty="0" err="1"/>
              <a:t>directd</a:t>
            </a:r>
            <a:r>
              <a:rPr lang="it-IT" dirty="0"/>
              <a:t> </a:t>
            </a:r>
            <a:r>
              <a:rPr lang="it-IT" dirty="0" err="1"/>
              <a:t>leaners</a:t>
            </a:r>
            <a:r>
              <a:rPr lang="it-IT" dirty="0"/>
              <a:t>, </a:t>
            </a:r>
            <a:r>
              <a:rPr lang="it-IT" dirty="0" err="1"/>
              <a:t>students</a:t>
            </a:r>
            <a:r>
              <a:rPr lang="it-IT" dirty="0"/>
              <a:t> must </a:t>
            </a:r>
            <a:r>
              <a:rPr lang="it-IT" dirty="0" err="1"/>
              <a:t>learn</a:t>
            </a:r>
            <a:r>
              <a:rPr lang="it-IT" dirty="0"/>
              <a:t> to monitor and </a:t>
            </a:r>
            <a:r>
              <a:rPr lang="it-IT" dirty="0" err="1"/>
              <a:t>adjust</a:t>
            </a:r>
            <a:r>
              <a:rPr lang="it-IT" dirty="0"/>
              <a:t> </a:t>
            </a:r>
            <a:r>
              <a:rPr lang="it-IT" dirty="0" err="1"/>
              <a:t>their</a:t>
            </a:r>
            <a:r>
              <a:rPr lang="it-IT" dirty="0"/>
              <a:t> </a:t>
            </a:r>
            <a:r>
              <a:rPr lang="it-IT" dirty="0" err="1"/>
              <a:t>approaches</a:t>
            </a:r>
            <a:r>
              <a:rPr lang="it-IT" dirty="0"/>
              <a:t> to </a:t>
            </a:r>
            <a:r>
              <a:rPr lang="it-IT" dirty="0" err="1"/>
              <a:t>learning</a:t>
            </a:r>
            <a:r>
              <a:rPr lang="it-IT" dirty="0"/>
              <a:t>.</a:t>
            </a:r>
          </a:p>
        </p:txBody>
      </p:sp>
    </p:spTree>
    <p:extLst>
      <p:ext uri="{BB962C8B-B14F-4D97-AF65-F5344CB8AC3E}">
        <p14:creationId xmlns:p14="http://schemas.microsoft.com/office/powerpoint/2010/main" val="7078695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102C7-562E-FB42-AB72-72AE9108AE8E}"/>
              </a:ext>
            </a:extLst>
          </p:cNvPr>
          <p:cNvSpPr>
            <a:spLocks noGrp="1"/>
          </p:cNvSpPr>
          <p:nvPr>
            <p:ph type="title"/>
          </p:nvPr>
        </p:nvSpPr>
        <p:spPr>
          <a:xfrm>
            <a:off x="486555" y="305165"/>
            <a:ext cx="11198902" cy="1325563"/>
          </a:xfrm>
        </p:spPr>
        <p:txBody>
          <a:bodyPr/>
          <a:lstStyle/>
          <a:p>
            <a:r>
              <a:rPr lang="it-IT" dirty="0" err="1"/>
              <a:t>Our</a:t>
            </a:r>
            <a:r>
              <a:rPr lang="it-IT" dirty="0"/>
              <a:t> </a:t>
            </a:r>
            <a:r>
              <a:rPr lang="it-IT" dirty="0" err="1"/>
              <a:t>pedagogical</a:t>
            </a:r>
            <a:r>
              <a:rPr lang="it-IT" dirty="0"/>
              <a:t> model </a:t>
            </a:r>
            <a:r>
              <a:rPr lang="it-IT" dirty="0" err="1"/>
              <a:t>is</a:t>
            </a:r>
            <a:r>
              <a:rPr lang="it-IT" dirty="0"/>
              <a:t> </a:t>
            </a:r>
            <a:r>
              <a:rPr lang="it-IT" dirty="0" err="1"/>
              <a:t>based</a:t>
            </a:r>
            <a:r>
              <a:rPr lang="it-IT" dirty="0"/>
              <a:t> on the </a:t>
            </a:r>
            <a:r>
              <a:rPr lang="it-IT" dirty="0" err="1"/>
              <a:t>following</a:t>
            </a:r>
            <a:r>
              <a:rPr lang="it-IT" dirty="0"/>
              <a:t> </a:t>
            </a:r>
            <a:r>
              <a:rPr lang="it-IT" dirty="0" err="1"/>
              <a:t>concepts</a:t>
            </a:r>
            <a:r>
              <a:rPr lang="it-IT" dirty="0"/>
              <a:t>, </a:t>
            </a:r>
            <a:r>
              <a:rPr lang="it-IT" dirty="0" err="1"/>
              <a:t>ideas</a:t>
            </a:r>
            <a:r>
              <a:rPr lang="it-IT" dirty="0"/>
              <a:t>, and </a:t>
            </a:r>
            <a:r>
              <a:rPr lang="it-IT" dirty="0" err="1"/>
              <a:t>models</a:t>
            </a:r>
            <a:r>
              <a:rPr lang="it-IT" dirty="0"/>
              <a:t>:</a:t>
            </a:r>
          </a:p>
        </p:txBody>
      </p:sp>
      <p:sp>
        <p:nvSpPr>
          <p:cNvPr id="3" name="Content Placeholder 2">
            <a:extLst>
              <a:ext uri="{FF2B5EF4-FFF2-40B4-BE49-F238E27FC236}">
                <a16:creationId xmlns:a16="http://schemas.microsoft.com/office/drawing/2014/main" id="{64ED9749-75A5-3B46-A904-365F47BDF655}"/>
              </a:ext>
            </a:extLst>
          </p:cNvPr>
          <p:cNvSpPr>
            <a:spLocks noGrp="1"/>
          </p:cNvSpPr>
          <p:nvPr>
            <p:ph idx="1"/>
          </p:nvPr>
        </p:nvSpPr>
        <p:spPr>
          <a:xfrm>
            <a:off x="464695" y="1825624"/>
            <a:ext cx="11242623" cy="4800027"/>
          </a:xfrm>
        </p:spPr>
        <p:txBody>
          <a:bodyPr>
            <a:normAutofit/>
          </a:bodyPr>
          <a:lstStyle/>
          <a:p>
            <a:pPr lvl="1"/>
            <a:r>
              <a:rPr lang="it-IT" sz="3200" dirty="0"/>
              <a:t>The </a:t>
            </a:r>
            <a:r>
              <a:rPr lang="it-IT" sz="3200" dirty="0" err="1"/>
              <a:t>difference</a:t>
            </a:r>
            <a:r>
              <a:rPr lang="it-IT" sz="3200" dirty="0"/>
              <a:t> </a:t>
            </a:r>
            <a:r>
              <a:rPr lang="it-IT" sz="3200" dirty="0" err="1"/>
              <a:t>between</a:t>
            </a:r>
            <a:r>
              <a:rPr lang="it-IT" sz="3200" dirty="0"/>
              <a:t> </a:t>
            </a:r>
            <a:r>
              <a:rPr lang="it-IT" sz="3200" dirty="0" err="1"/>
              <a:t>teaching</a:t>
            </a:r>
            <a:r>
              <a:rPr lang="it-IT" sz="3200" dirty="0"/>
              <a:t> and training</a:t>
            </a:r>
          </a:p>
          <a:p>
            <a:pPr lvl="1"/>
            <a:r>
              <a:rPr lang="it-IT" sz="3200" dirty="0" err="1"/>
              <a:t>Adult</a:t>
            </a:r>
            <a:r>
              <a:rPr lang="it-IT" sz="3200" dirty="0"/>
              <a:t> </a:t>
            </a:r>
            <a:r>
              <a:rPr lang="it-IT" sz="3200" dirty="0" err="1"/>
              <a:t>learning</a:t>
            </a:r>
            <a:r>
              <a:rPr lang="it-IT" sz="3200" dirty="0"/>
              <a:t> or </a:t>
            </a:r>
            <a:r>
              <a:rPr lang="it-IT" sz="3200" dirty="0" err="1"/>
              <a:t>andragogy</a:t>
            </a:r>
            <a:endParaRPr lang="it-IT" sz="3200" dirty="0"/>
          </a:p>
          <a:p>
            <a:pPr lvl="1"/>
            <a:r>
              <a:rPr lang="it-IT" sz="3200" dirty="0"/>
              <a:t>The </a:t>
            </a:r>
            <a:r>
              <a:rPr lang="it-IT" sz="3200" dirty="0" err="1"/>
              <a:t>Bloom's</a:t>
            </a:r>
            <a:r>
              <a:rPr lang="it-IT" sz="3200" dirty="0"/>
              <a:t> </a:t>
            </a:r>
            <a:r>
              <a:rPr lang="it-IT" sz="3200" dirty="0" err="1"/>
              <a:t>six</a:t>
            </a:r>
            <a:r>
              <a:rPr lang="it-IT" sz="3200" dirty="0"/>
              <a:t> </a:t>
            </a:r>
            <a:r>
              <a:rPr lang="it-IT" sz="3200" dirty="0" err="1"/>
              <a:t>categories</a:t>
            </a:r>
            <a:r>
              <a:rPr lang="it-IT" sz="3200" dirty="0"/>
              <a:t> of cognitive </a:t>
            </a:r>
            <a:r>
              <a:rPr lang="it-IT" sz="3200" dirty="0" err="1"/>
              <a:t>skills</a:t>
            </a:r>
            <a:endParaRPr lang="it-IT" sz="3200" dirty="0"/>
          </a:p>
          <a:p>
            <a:pPr lvl="1"/>
            <a:r>
              <a:rPr lang="it-IT" sz="3200" dirty="0"/>
              <a:t>How </a:t>
            </a:r>
            <a:r>
              <a:rPr lang="it-IT" sz="3200" dirty="0" err="1"/>
              <a:t>thinking</a:t>
            </a:r>
            <a:r>
              <a:rPr lang="it-IT" sz="3200" dirty="0"/>
              <a:t> and </a:t>
            </a:r>
            <a:r>
              <a:rPr lang="it-IT" sz="3200" dirty="0" err="1"/>
              <a:t>memory</a:t>
            </a:r>
            <a:r>
              <a:rPr lang="it-IT" sz="3200" dirty="0"/>
              <a:t> work</a:t>
            </a:r>
          </a:p>
          <a:p>
            <a:pPr lvl="1"/>
            <a:r>
              <a:rPr lang="it-IT" sz="3200" dirty="0"/>
              <a:t>The </a:t>
            </a:r>
            <a:r>
              <a:rPr lang="it-IT" sz="3200" dirty="0" err="1"/>
              <a:t>acquisition</a:t>
            </a:r>
            <a:r>
              <a:rPr lang="it-IT" sz="3200" dirty="0"/>
              <a:t> of </a:t>
            </a:r>
            <a:r>
              <a:rPr lang="it-IT" sz="3200" dirty="0" err="1"/>
              <a:t>skills</a:t>
            </a:r>
            <a:r>
              <a:rPr lang="it-IT" sz="3200" dirty="0"/>
              <a:t>: </a:t>
            </a:r>
            <a:r>
              <a:rPr lang="it-IT" sz="3200" dirty="0" err="1"/>
              <a:t>novices</a:t>
            </a:r>
            <a:r>
              <a:rPr lang="it-IT" sz="3200" dirty="0"/>
              <a:t>, </a:t>
            </a:r>
            <a:r>
              <a:rPr lang="it-IT" sz="3200" dirty="0" err="1"/>
              <a:t>competent</a:t>
            </a:r>
            <a:r>
              <a:rPr lang="it-IT" sz="3200" dirty="0"/>
              <a:t> </a:t>
            </a:r>
            <a:r>
              <a:rPr lang="it-IT" sz="3200" dirty="0" err="1"/>
              <a:t>practicionners</a:t>
            </a:r>
            <a:r>
              <a:rPr lang="it-IT" sz="3200" dirty="0"/>
              <a:t>, </a:t>
            </a:r>
            <a:r>
              <a:rPr lang="it-IT" sz="3200" dirty="0" err="1"/>
              <a:t>experts</a:t>
            </a:r>
            <a:endParaRPr lang="it-IT" sz="3200" dirty="0"/>
          </a:p>
          <a:p>
            <a:pPr lvl="1"/>
            <a:r>
              <a:rPr lang="it-IT" sz="3200" dirty="0"/>
              <a:t>Cognitive </a:t>
            </a:r>
            <a:r>
              <a:rPr lang="it-IT" sz="3200" dirty="0" err="1"/>
              <a:t>development</a:t>
            </a:r>
            <a:r>
              <a:rPr lang="it-IT" sz="3200" dirty="0"/>
              <a:t> and </a:t>
            </a:r>
            <a:r>
              <a:rPr lang="it-IT" sz="3200" dirty="0" err="1"/>
              <a:t>mental</a:t>
            </a:r>
            <a:r>
              <a:rPr lang="it-IT" sz="3200" dirty="0"/>
              <a:t> </a:t>
            </a:r>
            <a:r>
              <a:rPr lang="it-IT" sz="3200" dirty="0" err="1"/>
              <a:t>models</a:t>
            </a:r>
            <a:endParaRPr lang="it-IT" sz="3200" dirty="0"/>
          </a:p>
          <a:p>
            <a:pPr lvl="1"/>
            <a:r>
              <a:rPr lang="it-IT" sz="3200" dirty="0"/>
              <a:t>The </a:t>
            </a:r>
            <a:r>
              <a:rPr lang="it-IT" sz="3200" dirty="0" err="1"/>
              <a:t>importance</a:t>
            </a:r>
            <a:r>
              <a:rPr lang="it-IT" sz="3200" dirty="0"/>
              <a:t> of the </a:t>
            </a:r>
            <a:r>
              <a:rPr lang="it-IT" sz="3200" dirty="0" err="1"/>
              <a:t>learning</a:t>
            </a:r>
            <a:r>
              <a:rPr lang="it-IT" sz="3200" dirty="0"/>
              <a:t> </a:t>
            </a:r>
            <a:r>
              <a:rPr lang="it-IT" sz="3200" dirty="0" err="1"/>
              <a:t>environment</a:t>
            </a:r>
            <a:endParaRPr lang="it-IT" sz="3200" dirty="0"/>
          </a:p>
          <a:p>
            <a:pPr lvl="1"/>
            <a:r>
              <a:rPr lang="it-IT" sz="3200" dirty="0"/>
              <a:t>Active </a:t>
            </a:r>
            <a:r>
              <a:rPr lang="it-IT" sz="3200" dirty="0" err="1"/>
              <a:t>learning</a:t>
            </a:r>
            <a:endParaRPr lang="en-US" sz="3200" dirty="0"/>
          </a:p>
        </p:txBody>
      </p:sp>
    </p:spTree>
    <p:extLst>
      <p:ext uri="{BB962C8B-B14F-4D97-AF65-F5344CB8AC3E}">
        <p14:creationId xmlns:p14="http://schemas.microsoft.com/office/powerpoint/2010/main" val="2168542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19EB2-FCC5-3749-B1E7-68F2E20DD879}"/>
              </a:ext>
            </a:extLst>
          </p:cNvPr>
          <p:cNvSpPr>
            <a:spLocks noGrp="1"/>
          </p:cNvSpPr>
          <p:nvPr>
            <p:ph type="title"/>
          </p:nvPr>
        </p:nvSpPr>
        <p:spPr/>
        <p:txBody>
          <a:bodyPr/>
          <a:lstStyle/>
          <a:p>
            <a:r>
              <a:rPr lang="it-IT" b="1">
                <a:latin typeface="Corbel" panose="020B0503020204020204" pitchFamily="34" charset="0"/>
              </a:rPr>
              <a:t>Why are we here?</a:t>
            </a:r>
          </a:p>
        </p:txBody>
      </p:sp>
      <p:sp>
        <p:nvSpPr>
          <p:cNvPr id="3" name="Content Placeholder 2">
            <a:extLst>
              <a:ext uri="{FF2B5EF4-FFF2-40B4-BE49-F238E27FC236}">
                <a16:creationId xmlns:a16="http://schemas.microsoft.com/office/drawing/2014/main" id="{6EBB11BD-5C1E-4C4D-A514-124182A0ADAD}"/>
              </a:ext>
            </a:extLst>
          </p:cNvPr>
          <p:cNvSpPr>
            <a:spLocks noGrp="1"/>
          </p:cNvSpPr>
          <p:nvPr>
            <p:ph idx="1"/>
          </p:nvPr>
        </p:nvSpPr>
        <p:spPr>
          <a:xfrm>
            <a:off x="838200" y="1825625"/>
            <a:ext cx="10515600" cy="3555844"/>
          </a:xfrm>
        </p:spPr>
        <p:txBody>
          <a:bodyPr/>
          <a:lstStyle/>
          <a:p>
            <a:r>
              <a:rPr lang="it-IT" sz="3600">
                <a:latin typeface="Corbel" panose="020B0503020204020204" pitchFamily="34" charset="0"/>
              </a:rPr>
              <a:t>Learning principles</a:t>
            </a:r>
          </a:p>
          <a:p>
            <a:r>
              <a:rPr lang="it-IT" sz="3600">
                <a:latin typeface="Corbel" panose="020B0503020204020204" pitchFamily="34" charset="0"/>
              </a:rPr>
              <a:t>Training techniques</a:t>
            </a:r>
          </a:p>
          <a:p>
            <a:r>
              <a:rPr lang="it-IT" sz="3600">
                <a:latin typeface="Corbel" panose="020B0503020204020204" pitchFamily="34" charset="0"/>
              </a:rPr>
              <a:t>Lesson, session, course, and material design</a:t>
            </a:r>
          </a:p>
          <a:p>
            <a:r>
              <a:rPr lang="it-IT" sz="3600">
                <a:latin typeface="Corbel" panose="020B0503020204020204" pitchFamily="34" charset="0"/>
              </a:rPr>
              <a:t>Assessment and feedback</a:t>
            </a:r>
          </a:p>
          <a:p>
            <a:pPr marL="0" indent="0">
              <a:buNone/>
            </a:pPr>
            <a:endParaRPr lang="it-IT">
              <a:latin typeface="Corbel" panose="020B0503020204020204" pitchFamily="34" charset="0"/>
            </a:endParaRPr>
          </a:p>
        </p:txBody>
      </p:sp>
    </p:spTree>
    <p:extLst>
      <p:ext uri="{BB962C8B-B14F-4D97-AF65-F5344CB8AC3E}">
        <p14:creationId xmlns:p14="http://schemas.microsoft.com/office/powerpoint/2010/main" val="39949885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102C7-562E-FB42-AB72-72AE9108AE8E}"/>
              </a:ext>
            </a:extLst>
          </p:cNvPr>
          <p:cNvSpPr>
            <a:spLocks noGrp="1"/>
          </p:cNvSpPr>
          <p:nvPr>
            <p:ph type="title"/>
          </p:nvPr>
        </p:nvSpPr>
        <p:spPr>
          <a:xfrm>
            <a:off x="838200" y="917762"/>
            <a:ext cx="10515600" cy="907863"/>
          </a:xfrm>
          <a:solidFill>
            <a:schemeClr val="accent4">
              <a:lumMod val="60000"/>
              <a:lumOff val="40000"/>
            </a:schemeClr>
          </a:solidFill>
        </p:spPr>
        <p:txBody>
          <a:bodyPr/>
          <a:lstStyle/>
          <a:p>
            <a:r>
              <a:rPr lang="it-IT" b="1" dirty="0" err="1"/>
              <a:t>Teaching</a:t>
            </a:r>
            <a:r>
              <a:rPr lang="it-IT" b="1" dirty="0"/>
              <a:t> or Training?</a:t>
            </a:r>
          </a:p>
        </p:txBody>
      </p:sp>
      <p:sp>
        <p:nvSpPr>
          <p:cNvPr id="3" name="Content Placeholder 2">
            <a:extLst>
              <a:ext uri="{FF2B5EF4-FFF2-40B4-BE49-F238E27FC236}">
                <a16:creationId xmlns:a16="http://schemas.microsoft.com/office/drawing/2014/main" id="{64ED9749-75A5-3B46-A904-365F47BDF655}"/>
              </a:ext>
            </a:extLst>
          </p:cNvPr>
          <p:cNvSpPr>
            <a:spLocks noGrp="1"/>
          </p:cNvSpPr>
          <p:nvPr>
            <p:ph idx="1"/>
          </p:nvPr>
        </p:nvSpPr>
        <p:spPr/>
        <p:txBody>
          <a:bodyPr>
            <a:normAutofit/>
          </a:bodyPr>
          <a:lstStyle/>
          <a:p>
            <a:pPr marL="457200" lvl="1" indent="0">
              <a:buNone/>
            </a:pPr>
            <a:endParaRPr lang="it-IT" sz="3200" dirty="0">
              <a:latin typeface="Corbel" panose="020B0503020204020204" pitchFamily="34" charset="0"/>
            </a:endParaRPr>
          </a:p>
          <a:p>
            <a:pPr marL="457200" lvl="1" indent="0">
              <a:buNone/>
            </a:pPr>
            <a:r>
              <a:rPr lang="it-IT" sz="3200" b="1" dirty="0">
                <a:latin typeface="Corbel" panose="020B0503020204020204" pitchFamily="34" charset="0"/>
              </a:rPr>
              <a:t>Challenge: </a:t>
            </a:r>
            <a:r>
              <a:rPr lang="it-IT" sz="3200" b="1" dirty="0" err="1">
                <a:latin typeface="Corbel" panose="020B0503020204020204" pitchFamily="34" charset="0"/>
              </a:rPr>
              <a:t>Based</a:t>
            </a:r>
            <a:r>
              <a:rPr lang="it-IT" sz="3200" b="1" dirty="0">
                <a:latin typeface="Corbel" panose="020B0503020204020204" pitchFamily="34" charset="0"/>
              </a:rPr>
              <a:t> on </a:t>
            </a:r>
            <a:r>
              <a:rPr lang="it-IT" sz="3200" b="1" dirty="0" err="1">
                <a:latin typeface="Corbel" panose="020B0503020204020204" pitchFamily="34" charset="0"/>
              </a:rPr>
              <a:t>your</a:t>
            </a:r>
            <a:r>
              <a:rPr lang="it-IT" sz="3200" b="1" dirty="0">
                <a:latin typeface="Corbel" panose="020B0503020204020204" pitchFamily="34" charset="0"/>
              </a:rPr>
              <a:t> </a:t>
            </a:r>
            <a:r>
              <a:rPr lang="it-IT" sz="3200" b="1" dirty="0" err="1">
                <a:latin typeface="Corbel" panose="020B0503020204020204" pitchFamily="34" charset="0"/>
              </a:rPr>
              <a:t>experience</a:t>
            </a:r>
            <a:r>
              <a:rPr lang="it-IT" sz="3200" b="1" dirty="0">
                <a:latin typeface="Corbel" panose="020B0503020204020204" pitchFamily="34" charset="0"/>
              </a:rPr>
              <a:t>, </a:t>
            </a:r>
            <a:r>
              <a:rPr lang="it-IT" sz="3200" b="1" dirty="0" err="1">
                <a:latin typeface="Corbel" panose="020B0503020204020204" pitchFamily="34" charset="0"/>
              </a:rPr>
              <a:t>what</a:t>
            </a:r>
            <a:r>
              <a:rPr lang="it-IT" sz="3200" b="1" dirty="0">
                <a:latin typeface="Corbel" panose="020B0503020204020204" pitchFamily="34" charset="0"/>
              </a:rPr>
              <a:t> are in </a:t>
            </a:r>
            <a:r>
              <a:rPr lang="it-IT" sz="3200" b="1" dirty="0" err="1">
                <a:latin typeface="Corbel" panose="020B0503020204020204" pitchFamily="34" charset="0"/>
              </a:rPr>
              <a:t>your</a:t>
            </a:r>
            <a:r>
              <a:rPr lang="it-IT" sz="3200" b="1" dirty="0">
                <a:latin typeface="Corbel" panose="020B0503020204020204" pitchFamily="34" charset="0"/>
              </a:rPr>
              <a:t> opinion the </a:t>
            </a:r>
            <a:r>
              <a:rPr lang="it-IT" sz="3200" b="1" dirty="0" err="1">
                <a:latin typeface="Corbel" panose="020B0503020204020204" pitchFamily="34" charset="0"/>
              </a:rPr>
              <a:t>differences</a:t>
            </a:r>
            <a:r>
              <a:rPr lang="it-IT" sz="3200" b="1" dirty="0">
                <a:latin typeface="Corbel" panose="020B0503020204020204" pitchFamily="34" charset="0"/>
              </a:rPr>
              <a:t> </a:t>
            </a:r>
            <a:r>
              <a:rPr lang="it-IT" sz="3200" b="1" dirty="0" err="1">
                <a:latin typeface="Corbel" panose="020B0503020204020204" pitchFamily="34" charset="0"/>
              </a:rPr>
              <a:t>between</a:t>
            </a:r>
            <a:r>
              <a:rPr lang="it-IT" sz="3200" b="1" dirty="0">
                <a:latin typeface="Corbel" panose="020B0503020204020204" pitchFamily="34" charset="0"/>
              </a:rPr>
              <a:t> </a:t>
            </a:r>
            <a:r>
              <a:rPr lang="it-IT" sz="3200" b="1" dirty="0" err="1">
                <a:latin typeface="Corbel" panose="020B0503020204020204" pitchFamily="34" charset="0"/>
              </a:rPr>
              <a:t>teaching</a:t>
            </a:r>
            <a:r>
              <a:rPr lang="it-IT" sz="3200" b="1" dirty="0">
                <a:latin typeface="Corbel" panose="020B0503020204020204" pitchFamily="34" charset="0"/>
              </a:rPr>
              <a:t> and training? (5 </a:t>
            </a:r>
            <a:r>
              <a:rPr lang="it-IT" sz="3200" b="1" dirty="0" err="1">
                <a:latin typeface="Corbel" panose="020B0503020204020204" pitchFamily="34" charset="0"/>
              </a:rPr>
              <a:t>min</a:t>
            </a:r>
            <a:r>
              <a:rPr lang="it-IT" sz="3200" b="1" dirty="0">
                <a:latin typeface="Corbel" panose="020B0503020204020204" pitchFamily="34" charset="0"/>
              </a:rPr>
              <a:t>)</a:t>
            </a:r>
          </a:p>
          <a:p>
            <a:pPr lvl="1"/>
            <a:r>
              <a:rPr lang="it-IT" sz="3200" dirty="0" err="1">
                <a:latin typeface="Corbel" panose="020B0503020204020204" pitchFamily="34" charset="0"/>
              </a:rPr>
              <a:t>Make</a:t>
            </a:r>
            <a:r>
              <a:rPr lang="it-IT" sz="3200" dirty="0">
                <a:latin typeface="Corbel" panose="020B0503020204020204" pitchFamily="34" charset="0"/>
              </a:rPr>
              <a:t> a list of </a:t>
            </a:r>
            <a:r>
              <a:rPr lang="it-IT" sz="3200" dirty="0" err="1">
                <a:latin typeface="Corbel" panose="020B0503020204020204" pitchFamily="34" charset="0"/>
              </a:rPr>
              <a:t>three</a:t>
            </a:r>
            <a:r>
              <a:rPr lang="it-IT" sz="3200" dirty="0">
                <a:latin typeface="Corbel" panose="020B0503020204020204" pitchFamily="34" charset="0"/>
              </a:rPr>
              <a:t> </a:t>
            </a:r>
            <a:r>
              <a:rPr lang="it-IT" sz="3200" dirty="0" err="1">
                <a:latin typeface="Corbel" panose="020B0503020204020204" pitchFamily="34" charset="0"/>
              </a:rPr>
              <a:t>main</a:t>
            </a:r>
            <a:r>
              <a:rPr lang="it-IT" sz="3200" dirty="0">
                <a:latin typeface="Corbel" panose="020B0503020204020204" pitchFamily="34" charset="0"/>
              </a:rPr>
              <a:t> </a:t>
            </a:r>
            <a:r>
              <a:rPr lang="it-IT" sz="3200" dirty="0" err="1">
                <a:latin typeface="Corbel" panose="020B0503020204020204" pitchFamily="34" charset="0"/>
              </a:rPr>
              <a:t>differences</a:t>
            </a:r>
            <a:r>
              <a:rPr lang="it-IT" sz="3200" dirty="0">
                <a:latin typeface="Corbel" panose="020B0503020204020204" pitchFamily="34" charset="0"/>
              </a:rPr>
              <a:t>. </a:t>
            </a:r>
            <a:r>
              <a:rPr lang="it-IT" sz="3200" dirty="0" err="1">
                <a:latin typeface="Corbel" panose="020B0503020204020204" pitchFamily="34" charset="0"/>
              </a:rPr>
              <a:t>Discuss</a:t>
            </a:r>
            <a:r>
              <a:rPr lang="it-IT" sz="3200" dirty="0">
                <a:latin typeface="Corbel" panose="020B0503020204020204" pitchFamily="34" charset="0"/>
              </a:rPr>
              <a:t> with </a:t>
            </a:r>
            <a:r>
              <a:rPr lang="it-IT" sz="3200" dirty="0" err="1">
                <a:latin typeface="Corbel" panose="020B0503020204020204" pitchFamily="34" charset="0"/>
              </a:rPr>
              <a:t>your</a:t>
            </a:r>
            <a:r>
              <a:rPr lang="it-IT" sz="3200" dirty="0">
                <a:latin typeface="Corbel" panose="020B0503020204020204" pitchFamily="34" charset="0"/>
              </a:rPr>
              <a:t> partner(</a:t>
            </a:r>
            <a:r>
              <a:rPr lang="it-IT" sz="3200" dirty="0" err="1">
                <a:latin typeface="Corbel" panose="020B0503020204020204" pitchFamily="34" charset="0"/>
              </a:rPr>
              <a:t>s</a:t>
            </a:r>
            <a:r>
              <a:rPr lang="it-IT" sz="3200" dirty="0">
                <a:latin typeface="Corbel" panose="020B0503020204020204" pitchFamily="34" charset="0"/>
              </a:rPr>
              <a:t>). Write </a:t>
            </a:r>
            <a:r>
              <a:rPr lang="it-IT" sz="3200" dirty="0" err="1">
                <a:latin typeface="Corbel" panose="020B0503020204020204" pitchFamily="34" charset="0"/>
              </a:rPr>
              <a:t>each</a:t>
            </a:r>
            <a:r>
              <a:rPr lang="it-IT" sz="3200" dirty="0">
                <a:latin typeface="Corbel" panose="020B0503020204020204" pitchFamily="34" charset="0"/>
              </a:rPr>
              <a:t> on a </a:t>
            </a:r>
            <a:r>
              <a:rPr lang="it-IT" sz="3200" dirty="0" err="1">
                <a:latin typeface="Corbel" panose="020B0503020204020204" pitchFamily="34" charset="0"/>
              </a:rPr>
              <a:t>different</a:t>
            </a:r>
            <a:r>
              <a:rPr lang="it-IT" sz="3200" dirty="0">
                <a:latin typeface="Corbel" panose="020B0503020204020204" pitchFamily="34" charset="0"/>
              </a:rPr>
              <a:t> </a:t>
            </a:r>
            <a:r>
              <a:rPr lang="it-IT" sz="3200" dirty="0" err="1">
                <a:latin typeface="Corbel" panose="020B0503020204020204" pitchFamily="34" charset="0"/>
              </a:rPr>
              <a:t>sticky</a:t>
            </a:r>
            <a:r>
              <a:rPr lang="it-IT" sz="3200" dirty="0">
                <a:latin typeface="Corbel" panose="020B0503020204020204" pitchFamily="34" charset="0"/>
              </a:rPr>
              <a:t> note.</a:t>
            </a:r>
          </a:p>
          <a:p>
            <a:pPr lvl="1"/>
            <a:endParaRPr lang="en-US" sz="3200" dirty="0">
              <a:latin typeface="Corbel" panose="020B0503020204020204" pitchFamily="34" charset="0"/>
            </a:endParaRPr>
          </a:p>
          <a:p>
            <a:pPr lvl="1"/>
            <a:endParaRPr lang="en-US" sz="3200" dirty="0">
              <a:latin typeface="Corbel" panose="020B0503020204020204" pitchFamily="34" charset="0"/>
            </a:endParaRPr>
          </a:p>
        </p:txBody>
      </p:sp>
    </p:spTree>
    <p:extLst>
      <p:ext uri="{BB962C8B-B14F-4D97-AF65-F5344CB8AC3E}">
        <p14:creationId xmlns:p14="http://schemas.microsoft.com/office/powerpoint/2010/main" val="2350241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45E37-B565-674D-A1BC-21FC22959192}"/>
              </a:ext>
            </a:extLst>
          </p:cNvPr>
          <p:cNvSpPr>
            <a:spLocks noGrp="1"/>
          </p:cNvSpPr>
          <p:nvPr>
            <p:ph type="title"/>
          </p:nvPr>
        </p:nvSpPr>
        <p:spPr>
          <a:xfrm>
            <a:off x="838200" y="591671"/>
            <a:ext cx="10515600" cy="1099017"/>
          </a:xfrm>
          <a:solidFill>
            <a:schemeClr val="accent4">
              <a:lumMod val="60000"/>
              <a:lumOff val="40000"/>
            </a:schemeClr>
          </a:solidFill>
        </p:spPr>
        <p:txBody>
          <a:bodyPr/>
          <a:lstStyle/>
          <a:p>
            <a:r>
              <a:rPr lang="it-IT" b="1" dirty="0" err="1"/>
              <a:t>Adult</a:t>
            </a:r>
            <a:r>
              <a:rPr lang="it-IT" b="1" dirty="0"/>
              <a:t> </a:t>
            </a:r>
            <a:r>
              <a:rPr lang="it-IT" b="1" dirty="0" err="1"/>
              <a:t>learning</a:t>
            </a:r>
            <a:r>
              <a:rPr lang="it-IT" b="1" dirty="0"/>
              <a:t> or </a:t>
            </a:r>
            <a:r>
              <a:rPr lang="it-IT" b="1" dirty="0" err="1"/>
              <a:t>andragogy</a:t>
            </a:r>
            <a:endParaRPr lang="it-IT" b="1" dirty="0"/>
          </a:p>
        </p:txBody>
      </p:sp>
      <p:sp>
        <p:nvSpPr>
          <p:cNvPr id="3" name="Content Placeholder 2">
            <a:extLst>
              <a:ext uri="{FF2B5EF4-FFF2-40B4-BE49-F238E27FC236}">
                <a16:creationId xmlns:a16="http://schemas.microsoft.com/office/drawing/2014/main" id="{954DA61D-94E9-FD4C-A668-A4B236ED7A29}"/>
              </a:ext>
            </a:extLst>
          </p:cNvPr>
          <p:cNvSpPr>
            <a:spLocks noGrp="1"/>
          </p:cNvSpPr>
          <p:nvPr>
            <p:ph idx="1"/>
          </p:nvPr>
        </p:nvSpPr>
        <p:spPr/>
        <p:txBody>
          <a:bodyPr>
            <a:normAutofit/>
          </a:bodyPr>
          <a:lstStyle/>
          <a:p>
            <a:pPr marL="457200" lvl="1" indent="0">
              <a:buNone/>
            </a:pPr>
            <a:r>
              <a:rPr lang="it-IT" sz="3600" b="1" dirty="0"/>
              <a:t>Challenge: </a:t>
            </a:r>
            <a:r>
              <a:rPr lang="it-IT" sz="3600" b="1" dirty="0" err="1"/>
              <a:t>what</a:t>
            </a:r>
            <a:r>
              <a:rPr lang="it-IT" sz="3600" b="1" dirty="0"/>
              <a:t> </a:t>
            </a:r>
            <a:r>
              <a:rPr lang="it-IT" sz="3600" b="1" dirty="0" err="1"/>
              <a:t>learner</a:t>
            </a:r>
            <a:r>
              <a:rPr lang="it-IT" sz="3600" b="1" dirty="0"/>
              <a:t> are </a:t>
            </a:r>
            <a:r>
              <a:rPr lang="it-IT" sz="3600" b="1" dirty="0" err="1"/>
              <a:t>you</a:t>
            </a:r>
            <a:r>
              <a:rPr lang="it-IT" sz="3600" b="1" dirty="0"/>
              <a:t> </a:t>
            </a:r>
            <a:r>
              <a:rPr lang="it-IT" sz="3600" b="1" dirty="0" err="1"/>
              <a:t>today</a:t>
            </a:r>
            <a:r>
              <a:rPr lang="it-IT" sz="3600" b="1" dirty="0"/>
              <a:t>?</a:t>
            </a:r>
          </a:p>
          <a:p>
            <a:pPr lvl="1"/>
            <a:r>
              <a:rPr lang="it-IT" sz="3600" dirty="0" err="1"/>
              <a:t>Think</a:t>
            </a:r>
            <a:r>
              <a:rPr lang="it-IT" sz="3600" dirty="0"/>
              <a:t> </a:t>
            </a:r>
            <a:r>
              <a:rPr lang="it-IT" sz="3600" dirty="0" err="1"/>
              <a:t>about</a:t>
            </a:r>
            <a:r>
              <a:rPr lang="it-IT" sz="3600" dirty="0"/>
              <a:t> </a:t>
            </a:r>
            <a:r>
              <a:rPr lang="it-IT" sz="3600" dirty="0" err="1"/>
              <a:t>your</a:t>
            </a:r>
            <a:r>
              <a:rPr lang="it-IT" sz="3600" dirty="0"/>
              <a:t> </a:t>
            </a:r>
            <a:r>
              <a:rPr lang="it-IT" sz="3600" dirty="0" err="1"/>
              <a:t>experience</a:t>
            </a:r>
            <a:r>
              <a:rPr lang="it-IT" sz="3600" dirty="0"/>
              <a:t> </a:t>
            </a:r>
            <a:r>
              <a:rPr lang="it-IT" sz="3600" dirty="0" err="1"/>
              <a:t>as</a:t>
            </a:r>
            <a:r>
              <a:rPr lang="it-IT" sz="3600" dirty="0"/>
              <a:t> a </a:t>
            </a:r>
            <a:r>
              <a:rPr lang="it-IT" sz="3600" dirty="0" err="1"/>
              <a:t>learner</a:t>
            </a:r>
            <a:r>
              <a:rPr lang="it-IT" sz="3600" dirty="0"/>
              <a:t> </a:t>
            </a:r>
            <a:r>
              <a:rPr lang="it-IT" sz="3600" dirty="0" err="1"/>
              <a:t>when</a:t>
            </a:r>
            <a:r>
              <a:rPr lang="it-IT" sz="3600" dirty="0"/>
              <a:t> </a:t>
            </a:r>
            <a:r>
              <a:rPr lang="it-IT" sz="3600" dirty="0" err="1"/>
              <a:t>you</a:t>
            </a:r>
            <a:r>
              <a:rPr lang="it-IT" sz="3600" dirty="0"/>
              <a:t> </a:t>
            </a:r>
            <a:r>
              <a:rPr lang="it-IT" sz="3600" dirty="0" err="1"/>
              <a:t>were</a:t>
            </a:r>
            <a:r>
              <a:rPr lang="it-IT" sz="3600" dirty="0"/>
              <a:t> </a:t>
            </a:r>
            <a:r>
              <a:rPr lang="it-IT" sz="3600" dirty="0" err="1"/>
              <a:t>at</a:t>
            </a:r>
            <a:r>
              <a:rPr lang="it-IT" sz="3600" dirty="0"/>
              <a:t> </a:t>
            </a:r>
            <a:r>
              <a:rPr lang="it-IT" sz="3600" dirty="0" err="1"/>
              <a:t>school</a:t>
            </a:r>
            <a:r>
              <a:rPr lang="it-IT" sz="3600" dirty="0"/>
              <a:t>, and the learner you are </a:t>
            </a:r>
            <a:r>
              <a:rPr lang="it-IT" sz="3600" dirty="0" err="1"/>
              <a:t>now</a:t>
            </a:r>
            <a:r>
              <a:rPr lang="it-IT" sz="3600" dirty="0"/>
              <a:t> in </a:t>
            </a:r>
            <a:r>
              <a:rPr lang="it-IT" sz="3600" dirty="0" err="1"/>
              <a:t>this</a:t>
            </a:r>
            <a:r>
              <a:rPr lang="it-IT" sz="3600" dirty="0"/>
              <a:t> </a:t>
            </a:r>
            <a:r>
              <a:rPr lang="it-IT" sz="3600" dirty="0" err="1"/>
              <a:t>course</a:t>
            </a:r>
            <a:r>
              <a:rPr lang="it-IT" sz="3600" dirty="0"/>
              <a:t>. </a:t>
            </a:r>
          </a:p>
          <a:p>
            <a:pPr lvl="1"/>
            <a:r>
              <a:rPr lang="it-IT" sz="3600" dirty="0"/>
              <a:t>Write </a:t>
            </a:r>
            <a:r>
              <a:rPr lang="it-IT" sz="3600" dirty="0" err="1"/>
              <a:t>one</a:t>
            </a:r>
            <a:r>
              <a:rPr lang="it-IT" sz="3600" dirty="0"/>
              <a:t> </a:t>
            </a:r>
            <a:r>
              <a:rPr lang="it-IT" sz="3600" dirty="0" err="1"/>
              <a:t>thing</a:t>
            </a:r>
            <a:r>
              <a:rPr lang="it-IT" sz="3600" dirty="0"/>
              <a:t> in </a:t>
            </a:r>
            <a:r>
              <a:rPr lang="it-IT" sz="3600" dirty="0" err="1"/>
              <a:t>which</a:t>
            </a:r>
            <a:r>
              <a:rPr lang="it-IT" sz="3600" dirty="0"/>
              <a:t> </a:t>
            </a:r>
            <a:r>
              <a:rPr lang="it-IT" sz="3600" dirty="0" err="1"/>
              <a:t>you</a:t>
            </a:r>
            <a:r>
              <a:rPr lang="it-IT" sz="3600" dirty="0"/>
              <a:t> </a:t>
            </a:r>
            <a:r>
              <a:rPr lang="it-IT" sz="3600" dirty="0" err="1"/>
              <a:t>feel</a:t>
            </a:r>
            <a:r>
              <a:rPr lang="it-IT" sz="3600" dirty="0"/>
              <a:t> </a:t>
            </a:r>
            <a:r>
              <a:rPr lang="it-IT" sz="3600" dirty="0" err="1"/>
              <a:t>different</a:t>
            </a:r>
            <a:r>
              <a:rPr lang="it-IT" sz="3600" dirty="0"/>
              <a:t> </a:t>
            </a:r>
            <a:r>
              <a:rPr lang="it-IT" sz="3600" dirty="0" err="1"/>
              <a:t>as</a:t>
            </a:r>
            <a:r>
              <a:rPr lang="it-IT" sz="3600" dirty="0"/>
              <a:t> a </a:t>
            </a:r>
            <a:r>
              <a:rPr lang="it-IT" sz="3600" dirty="0" err="1"/>
              <a:t>learner</a:t>
            </a:r>
            <a:r>
              <a:rPr lang="it-IT" sz="3600" dirty="0"/>
              <a:t> </a:t>
            </a:r>
            <a:r>
              <a:rPr lang="it-IT" sz="3600" dirty="0" err="1"/>
              <a:t>today</a:t>
            </a:r>
            <a:r>
              <a:rPr lang="it-IT" sz="3600" dirty="0"/>
              <a:t> from the </a:t>
            </a:r>
            <a:r>
              <a:rPr lang="it-IT" sz="3600" dirty="0" err="1"/>
              <a:t>learner</a:t>
            </a:r>
            <a:r>
              <a:rPr lang="it-IT" sz="3600" dirty="0"/>
              <a:t> </a:t>
            </a:r>
            <a:r>
              <a:rPr lang="it-IT" sz="3600" dirty="0" err="1"/>
              <a:t>you</a:t>
            </a:r>
            <a:r>
              <a:rPr lang="it-IT" sz="3600" dirty="0"/>
              <a:t> </a:t>
            </a:r>
            <a:r>
              <a:rPr lang="it-IT" sz="3600" dirty="0" err="1"/>
              <a:t>were</a:t>
            </a:r>
            <a:r>
              <a:rPr lang="it-IT" sz="3600" dirty="0"/>
              <a:t> </a:t>
            </a:r>
            <a:r>
              <a:rPr lang="it-IT" sz="3600" dirty="0" err="1"/>
              <a:t>at</a:t>
            </a:r>
            <a:r>
              <a:rPr lang="it-IT" sz="3600" dirty="0"/>
              <a:t> </a:t>
            </a:r>
            <a:r>
              <a:rPr lang="it-IT" sz="3600" dirty="0" err="1"/>
              <a:t>school</a:t>
            </a:r>
            <a:r>
              <a:rPr lang="it-IT" sz="3600" dirty="0"/>
              <a:t>.</a:t>
            </a:r>
          </a:p>
          <a:p>
            <a:pPr lvl="1"/>
            <a:r>
              <a:rPr lang="it-IT" sz="3600" dirty="0"/>
              <a:t>Write </a:t>
            </a:r>
            <a:r>
              <a:rPr lang="it-IT" sz="3600" dirty="0" err="1"/>
              <a:t>it</a:t>
            </a:r>
            <a:r>
              <a:rPr lang="it-IT" sz="3600" dirty="0"/>
              <a:t> on a </a:t>
            </a:r>
            <a:r>
              <a:rPr lang="it-IT" sz="3600" dirty="0" err="1"/>
              <a:t>sticky</a:t>
            </a:r>
            <a:r>
              <a:rPr lang="it-IT" sz="3600" dirty="0"/>
              <a:t> note</a:t>
            </a:r>
          </a:p>
        </p:txBody>
      </p:sp>
    </p:spTree>
    <p:extLst>
      <p:ext uri="{BB962C8B-B14F-4D97-AF65-F5344CB8AC3E}">
        <p14:creationId xmlns:p14="http://schemas.microsoft.com/office/powerpoint/2010/main" val="37120260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99A21-0032-AA41-883B-AAF996BFE919}"/>
              </a:ext>
            </a:extLst>
          </p:cNvPr>
          <p:cNvSpPr>
            <a:spLocks noGrp="1"/>
          </p:cNvSpPr>
          <p:nvPr>
            <p:ph type="title"/>
          </p:nvPr>
        </p:nvSpPr>
        <p:spPr>
          <a:xfrm>
            <a:off x="640977" y="132043"/>
            <a:ext cx="10515600" cy="1325563"/>
          </a:xfrm>
        </p:spPr>
        <p:txBody>
          <a:bodyPr/>
          <a:lstStyle/>
          <a:p>
            <a:r>
              <a:rPr lang="it-IT" dirty="0" err="1">
                <a:latin typeface="Corbel" panose="020B0503020204020204" pitchFamily="34" charset="0"/>
              </a:rPr>
              <a:t>Compared</a:t>
            </a:r>
            <a:r>
              <a:rPr lang="it-IT" dirty="0">
                <a:latin typeface="Corbel" panose="020B0503020204020204" pitchFamily="34" charset="0"/>
              </a:rPr>
              <a:t> to </a:t>
            </a:r>
            <a:r>
              <a:rPr lang="it-IT" dirty="0" err="1">
                <a:latin typeface="Corbel" panose="020B0503020204020204" pitchFamily="34" charset="0"/>
              </a:rPr>
              <a:t>children</a:t>
            </a:r>
            <a:r>
              <a:rPr lang="it-IT" dirty="0">
                <a:latin typeface="Corbel" panose="020B0503020204020204" pitchFamily="34" charset="0"/>
              </a:rPr>
              <a:t>, </a:t>
            </a:r>
            <a:r>
              <a:rPr lang="it-IT" dirty="0" err="1">
                <a:latin typeface="Corbel" panose="020B0503020204020204" pitchFamily="34" charset="0"/>
              </a:rPr>
              <a:t>adults</a:t>
            </a:r>
            <a:r>
              <a:rPr lang="it-IT" dirty="0">
                <a:latin typeface="Corbel" panose="020B0503020204020204" pitchFamily="34" charset="0"/>
              </a:rPr>
              <a:t>:</a:t>
            </a:r>
          </a:p>
        </p:txBody>
      </p:sp>
      <p:sp>
        <p:nvSpPr>
          <p:cNvPr id="3" name="Content Placeholder 2">
            <a:extLst>
              <a:ext uri="{FF2B5EF4-FFF2-40B4-BE49-F238E27FC236}">
                <a16:creationId xmlns:a16="http://schemas.microsoft.com/office/drawing/2014/main" id="{2D6FE18A-3293-E64F-BB04-89568A893140}"/>
              </a:ext>
            </a:extLst>
          </p:cNvPr>
          <p:cNvSpPr>
            <a:spLocks noGrp="1"/>
          </p:cNvSpPr>
          <p:nvPr>
            <p:ph idx="1"/>
          </p:nvPr>
        </p:nvSpPr>
        <p:spPr>
          <a:xfrm>
            <a:off x="784412" y="1700119"/>
            <a:ext cx="10515600" cy="4351338"/>
          </a:xfrm>
        </p:spPr>
        <p:txBody>
          <a:bodyPr>
            <a:normAutofit lnSpcReduction="10000"/>
          </a:bodyPr>
          <a:lstStyle/>
          <a:p>
            <a:r>
              <a:rPr lang="it-IT" dirty="0">
                <a:latin typeface="Corbel" panose="020B0503020204020204" pitchFamily="34" charset="0"/>
              </a:rPr>
              <a:t>are </a:t>
            </a:r>
            <a:r>
              <a:rPr lang="it-IT" dirty="0" err="1">
                <a:latin typeface="Corbel" panose="020B0503020204020204" pitchFamily="34" charset="0"/>
              </a:rPr>
              <a:t>internally</a:t>
            </a:r>
            <a:r>
              <a:rPr lang="it-IT" dirty="0">
                <a:latin typeface="Corbel" panose="020B0503020204020204" pitchFamily="34" charset="0"/>
              </a:rPr>
              <a:t> </a:t>
            </a:r>
            <a:r>
              <a:rPr lang="it-IT" dirty="0" err="1">
                <a:latin typeface="Corbel" panose="020B0503020204020204" pitchFamily="34" charset="0"/>
              </a:rPr>
              <a:t>motivated</a:t>
            </a:r>
            <a:r>
              <a:rPr lang="it-IT" dirty="0">
                <a:latin typeface="Corbel" panose="020B0503020204020204" pitchFamily="34" charset="0"/>
              </a:rPr>
              <a:t> </a:t>
            </a:r>
          </a:p>
          <a:p>
            <a:r>
              <a:rPr lang="it-IT" dirty="0" err="1">
                <a:solidFill>
                  <a:schemeClr val="bg1"/>
                </a:solidFill>
                <a:latin typeface="Corbel" panose="020B0503020204020204" pitchFamily="34" charset="0"/>
              </a:rPr>
              <a:t>prefer</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active</a:t>
            </a:r>
            <a:r>
              <a:rPr lang="it-IT" dirty="0">
                <a:solidFill>
                  <a:schemeClr val="bg1"/>
                </a:solidFill>
                <a:latin typeface="Corbel" panose="020B0503020204020204" pitchFamily="34" charset="0"/>
              </a:rPr>
              <a:t> in </a:t>
            </a:r>
            <a:r>
              <a:rPr lang="it-IT" dirty="0" err="1">
                <a:solidFill>
                  <a:schemeClr val="bg1"/>
                </a:solidFill>
                <a:latin typeface="Corbel" panose="020B0503020204020204" pitchFamily="34" charset="0"/>
              </a:rPr>
              <a:t>decisions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relating</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their</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p>
          <a:p>
            <a:r>
              <a:rPr lang="it-IT" dirty="0" err="1">
                <a:solidFill>
                  <a:schemeClr val="bg1"/>
                </a:solidFill>
                <a:latin typeface="Corbel" panose="020B0503020204020204" pitchFamily="34" charset="0"/>
              </a:rPr>
              <a:t>they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bring</a:t>
            </a:r>
            <a:r>
              <a:rPr lang="it-IT" dirty="0">
                <a:solidFill>
                  <a:schemeClr val="bg1"/>
                </a:solidFill>
                <a:latin typeface="Corbel" panose="020B0503020204020204" pitchFamily="34" charset="0"/>
              </a:rPr>
              <a:t> a </a:t>
            </a:r>
            <a:r>
              <a:rPr lang="it-IT" dirty="0" err="1">
                <a:solidFill>
                  <a:schemeClr val="bg1"/>
                </a:solidFill>
                <a:latin typeface="Corbel" panose="020B0503020204020204" pitchFamily="34" charset="0"/>
              </a:rPr>
              <a:t>lot</a:t>
            </a:r>
            <a:r>
              <a:rPr lang="it-IT" dirty="0">
                <a:solidFill>
                  <a:schemeClr val="bg1"/>
                </a:solidFill>
                <a:latin typeface="Corbel" panose="020B0503020204020204" pitchFamily="34" charset="0"/>
              </a:rPr>
              <a:t> of </a:t>
            </a:r>
            <a:r>
              <a:rPr lang="it-IT" dirty="0" err="1">
                <a:solidFill>
                  <a:schemeClr val="bg1"/>
                </a:solidFill>
                <a:latin typeface="Corbel" panose="020B0503020204020204" pitchFamily="34" charset="0"/>
              </a:rPr>
              <a:t>prior</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knowledge</a:t>
            </a:r>
            <a:r>
              <a:rPr lang="it-IT" dirty="0">
                <a:solidFill>
                  <a:schemeClr val="bg1"/>
                </a:solidFill>
                <a:latin typeface="Corbel" panose="020B0503020204020204" pitchFamily="34" charset="0"/>
              </a:rPr>
              <a:t> and </a:t>
            </a:r>
            <a:r>
              <a:rPr lang="it-IT" dirty="0" err="1">
                <a:solidFill>
                  <a:schemeClr val="bg1"/>
                </a:solidFill>
                <a:latin typeface="Corbel" panose="020B0503020204020204" pitchFamily="34" charset="0"/>
              </a:rPr>
              <a:t>experience</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p>
          <a:p>
            <a:r>
              <a:rPr lang="it-IT" dirty="0" err="1">
                <a:solidFill>
                  <a:schemeClr val="bg1"/>
                </a:solidFill>
                <a:latin typeface="Corbel" panose="020B0503020204020204" pitchFamily="34" charset="0"/>
              </a:rPr>
              <a:t>need</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have</a:t>
            </a:r>
            <a:r>
              <a:rPr lang="it-IT" dirty="0">
                <a:solidFill>
                  <a:schemeClr val="bg1"/>
                </a:solidFill>
                <a:latin typeface="Corbel" panose="020B0503020204020204" pitchFamily="34" charset="0"/>
              </a:rPr>
              <a:t> new </a:t>
            </a:r>
            <a:r>
              <a:rPr lang="it-IT" dirty="0" err="1">
                <a:solidFill>
                  <a:schemeClr val="bg1"/>
                </a:solidFill>
                <a:latin typeface="Corbel" panose="020B0503020204020204" pitchFamily="34" charset="0"/>
              </a:rPr>
              <a:t>knowledge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linked</a:t>
            </a:r>
            <a:r>
              <a:rPr lang="it-IT" dirty="0">
                <a:solidFill>
                  <a:schemeClr val="bg1"/>
                </a:solidFill>
                <a:latin typeface="Corbel" panose="020B0503020204020204" pitchFamily="34" charset="0"/>
              </a:rPr>
              <a:t> with </a:t>
            </a:r>
            <a:r>
              <a:rPr lang="it-IT" dirty="0" err="1">
                <a:solidFill>
                  <a:schemeClr val="bg1"/>
                </a:solidFill>
                <a:latin typeface="Corbel" panose="020B0503020204020204" pitchFamily="34" charset="0"/>
              </a:rPr>
              <a:t>existing</a:t>
            </a:r>
            <a:r>
              <a:rPr lang="it-IT" dirty="0">
                <a:solidFill>
                  <a:schemeClr val="bg1"/>
                </a:solidFill>
                <a:latin typeface="Corbel" panose="020B0503020204020204" pitchFamily="34" charset="0"/>
              </a:rPr>
              <a:t> information</a:t>
            </a:r>
          </a:p>
          <a:p>
            <a:r>
              <a:rPr lang="it-IT" dirty="0">
                <a:solidFill>
                  <a:schemeClr val="bg1"/>
                </a:solidFill>
                <a:latin typeface="Corbel" panose="020B0503020204020204" pitchFamily="34" charset="0"/>
              </a:rPr>
              <a:t>are goal-</a:t>
            </a:r>
            <a:r>
              <a:rPr lang="it-IT" dirty="0" err="1">
                <a:solidFill>
                  <a:schemeClr val="bg1"/>
                </a:solidFill>
                <a:latin typeface="Corbel" panose="020B0503020204020204" pitchFamily="34" charset="0"/>
              </a:rPr>
              <a:t>oriented</a:t>
            </a:r>
            <a:r>
              <a:rPr lang="it-IT" dirty="0">
                <a:solidFill>
                  <a:schemeClr val="bg1"/>
                </a:solidFill>
                <a:latin typeface="Corbel" panose="020B0503020204020204" pitchFamily="34" charset="0"/>
              </a:rPr>
              <a:t> (so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for </a:t>
            </a:r>
            <a:r>
              <a:rPr lang="it-IT" dirty="0" err="1">
                <a:solidFill>
                  <a:schemeClr val="bg1"/>
                </a:solidFill>
                <a:latin typeface="Corbel" panose="020B0503020204020204" pitchFamily="34" charset="0"/>
              </a:rPr>
              <a:t>learning's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sake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unsatisfactory</a:t>
            </a:r>
            <a:r>
              <a:rPr lang="it-IT">
                <a:solidFill>
                  <a:schemeClr val="bg1"/>
                </a:solidFill>
                <a:latin typeface="Corbel" panose="020B0503020204020204" pitchFamily="34" charset="0"/>
              </a:rPr>
              <a:t>)  </a:t>
            </a:r>
            <a:r>
              <a:rPr lang="it-IT" dirty="0" err="1">
                <a:solidFill>
                  <a:schemeClr val="bg1"/>
                </a:solidFill>
                <a:latin typeface="Corbel" panose="020B0503020204020204" pitchFamily="34" charset="0"/>
              </a:rPr>
              <a:t>prefer</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authentic</a:t>
            </a:r>
            <a:r>
              <a:rPr lang="it-IT" dirty="0">
                <a:solidFill>
                  <a:schemeClr val="bg1"/>
                </a:solidFill>
                <a:latin typeface="Corbel" panose="020B0503020204020204" pitchFamily="34" charset="0"/>
              </a:rPr>
              <a:t> and </a:t>
            </a:r>
            <a:r>
              <a:rPr lang="it-IT" dirty="0" err="1">
                <a:solidFill>
                  <a:schemeClr val="bg1"/>
                </a:solidFill>
                <a:latin typeface="Corbel" panose="020B0503020204020204" pitchFamily="34" charset="0"/>
              </a:rPr>
              <a:t>directly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relevant</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their</a:t>
            </a:r>
            <a:r>
              <a:rPr lang="it-IT" dirty="0">
                <a:solidFill>
                  <a:schemeClr val="bg1"/>
                </a:solidFill>
                <a:latin typeface="Corbel" panose="020B0503020204020204" pitchFamily="34" charset="0"/>
              </a:rPr>
              <a:t> work or </a:t>
            </a:r>
            <a:r>
              <a:rPr lang="it-IT" dirty="0" err="1">
                <a:solidFill>
                  <a:schemeClr val="bg1"/>
                </a:solidFill>
                <a:latin typeface="Corbel" panose="020B0503020204020204" pitchFamily="34" charset="0"/>
              </a:rPr>
              <a:t>existing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interests</a:t>
            </a:r>
            <a:endParaRPr lang="it-IT" dirty="0">
              <a:solidFill>
                <a:schemeClr val="bg1"/>
              </a:solidFill>
              <a:latin typeface="Corbel" panose="020B0503020204020204" pitchFamily="34" charset="0"/>
            </a:endParaRPr>
          </a:p>
          <a:p>
            <a:r>
              <a:rPr lang="it-IT" dirty="0">
                <a:solidFill>
                  <a:schemeClr val="bg1"/>
                </a:solidFill>
                <a:latin typeface="Corbel" panose="020B0503020204020204" pitchFamily="34" charset="0"/>
              </a:rPr>
              <a:t>are more </a:t>
            </a:r>
            <a:r>
              <a:rPr lang="it-IT" dirty="0" err="1">
                <a:solidFill>
                  <a:schemeClr val="bg1"/>
                </a:solidFill>
                <a:latin typeface="Corbel" panose="020B0503020204020204" pitchFamily="34" charset="0"/>
              </a:rPr>
              <a:t>practical</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learners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wanting</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able</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apply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learned</a:t>
            </a:r>
            <a:r>
              <a:rPr lang="it-IT" dirty="0">
                <a:solidFill>
                  <a:schemeClr val="bg1"/>
                </a:solidFill>
                <a:latin typeface="Corbel" panose="020B0503020204020204" pitchFamily="34" charset="0"/>
              </a:rPr>
              <a:t> </a:t>
            </a:r>
          </a:p>
          <a:p>
            <a:r>
              <a:rPr lang="it-IT" dirty="0" err="1">
                <a:solidFill>
                  <a:schemeClr val="bg1"/>
                </a:solidFill>
                <a:latin typeface="Corbel" panose="020B0503020204020204" pitchFamily="34" charset="0"/>
              </a:rPr>
              <a:t>prefer</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treated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partners</a:t>
            </a:r>
            <a:r>
              <a:rPr lang="it-IT" dirty="0">
                <a:solidFill>
                  <a:schemeClr val="bg1"/>
                </a:solidFill>
                <a:latin typeface="Corbel" panose="020B0503020204020204" pitchFamily="34" charset="0"/>
              </a:rPr>
              <a:t> in the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experience</a:t>
            </a:r>
            <a:endParaRPr lang="it-IT" dirty="0">
              <a:solidFill>
                <a:schemeClr val="bg1"/>
              </a:solidFill>
              <a:latin typeface="Corbel" panose="020B0503020204020204" pitchFamily="34" charset="0"/>
            </a:endParaRPr>
          </a:p>
          <a:p>
            <a:pPr marL="0" indent="0">
              <a:buNone/>
            </a:pPr>
            <a:endParaRPr lang="it-IT" dirty="0">
              <a:latin typeface="Corbel" panose="020B0503020204020204" pitchFamily="34" charset="0"/>
            </a:endParaRPr>
          </a:p>
        </p:txBody>
      </p:sp>
    </p:spTree>
    <p:extLst>
      <p:ext uri="{BB962C8B-B14F-4D97-AF65-F5344CB8AC3E}">
        <p14:creationId xmlns:p14="http://schemas.microsoft.com/office/powerpoint/2010/main" val="5479280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99A21-0032-AA41-883B-AAF996BFE919}"/>
              </a:ext>
            </a:extLst>
          </p:cNvPr>
          <p:cNvSpPr>
            <a:spLocks noGrp="1"/>
          </p:cNvSpPr>
          <p:nvPr>
            <p:ph type="title"/>
          </p:nvPr>
        </p:nvSpPr>
        <p:spPr>
          <a:xfrm>
            <a:off x="640977" y="132043"/>
            <a:ext cx="10515600" cy="1325563"/>
          </a:xfrm>
        </p:spPr>
        <p:txBody>
          <a:bodyPr/>
          <a:lstStyle/>
          <a:p>
            <a:r>
              <a:rPr lang="it-IT" dirty="0" err="1">
                <a:latin typeface="Corbel" panose="020B0503020204020204" pitchFamily="34" charset="0"/>
              </a:rPr>
              <a:t>Compared</a:t>
            </a:r>
            <a:r>
              <a:rPr lang="it-IT" dirty="0">
                <a:latin typeface="Corbel" panose="020B0503020204020204" pitchFamily="34" charset="0"/>
              </a:rPr>
              <a:t> to </a:t>
            </a:r>
            <a:r>
              <a:rPr lang="it-IT" dirty="0" err="1">
                <a:latin typeface="Corbel" panose="020B0503020204020204" pitchFamily="34" charset="0"/>
              </a:rPr>
              <a:t>children</a:t>
            </a:r>
            <a:r>
              <a:rPr lang="it-IT" dirty="0">
                <a:latin typeface="Corbel" panose="020B0503020204020204" pitchFamily="34" charset="0"/>
              </a:rPr>
              <a:t>, </a:t>
            </a:r>
            <a:r>
              <a:rPr lang="it-IT" dirty="0" err="1">
                <a:latin typeface="Corbel" panose="020B0503020204020204" pitchFamily="34" charset="0"/>
              </a:rPr>
              <a:t>adults</a:t>
            </a:r>
            <a:r>
              <a:rPr lang="it-IT" dirty="0">
                <a:latin typeface="Corbel" panose="020B0503020204020204" pitchFamily="34" charset="0"/>
              </a:rPr>
              <a:t>:</a:t>
            </a:r>
          </a:p>
        </p:txBody>
      </p:sp>
      <p:sp>
        <p:nvSpPr>
          <p:cNvPr id="3" name="Content Placeholder 2">
            <a:extLst>
              <a:ext uri="{FF2B5EF4-FFF2-40B4-BE49-F238E27FC236}">
                <a16:creationId xmlns:a16="http://schemas.microsoft.com/office/drawing/2014/main" id="{2D6FE18A-3293-E64F-BB04-89568A893140}"/>
              </a:ext>
            </a:extLst>
          </p:cNvPr>
          <p:cNvSpPr>
            <a:spLocks noGrp="1"/>
          </p:cNvSpPr>
          <p:nvPr>
            <p:ph idx="1"/>
          </p:nvPr>
        </p:nvSpPr>
        <p:spPr>
          <a:xfrm>
            <a:off x="784412" y="1700119"/>
            <a:ext cx="10515600" cy="4351338"/>
          </a:xfrm>
        </p:spPr>
        <p:txBody>
          <a:bodyPr>
            <a:normAutofit lnSpcReduction="10000"/>
          </a:bodyPr>
          <a:lstStyle/>
          <a:p>
            <a:r>
              <a:rPr lang="it-IT" dirty="0">
                <a:latin typeface="Corbel" panose="020B0503020204020204" pitchFamily="34" charset="0"/>
              </a:rPr>
              <a:t>are </a:t>
            </a:r>
            <a:r>
              <a:rPr lang="it-IT" dirty="0" err="1">
                <a:latin typeface="Corbel" panose="020B0503020204020204" pitchFamily="34" charset="0"/>
              </a:rPr>
              <a:t>internally</a:t>
            </a:r>
            <a:r>
              <a:rPr lang="it-IT" dirty="0">
                <a:latin typeface="Corbel" panose="020B0503020204020204" pitchFamily="34" charset="0"/>
              </a:rPr>
              <a:t> </a:t>
            </a:r>
            <a:r>
              <a:rPr lang="it-IT" dirty="0" err="1">
                <a:latin typeface="Corbel" panose="020B0503020204020204" pitchFamily="34" charset="0"/>
              </a:rPr>
              <a:t>motivated</a:t>
            </a:r>
            <a:r>
              <a:rPr lang="it-IT" dirty="0">
                <a:latin typeface="Corbel" panose="020B0503020204020204" pitchFamily="34" charset="0"/>
              </a:rPr>
              <a:t> </a:t>
            </a:r>
          </a:p>
          <a:p>
            <a:r>
              <a:rPr lang="it-IT" dirty="0" err="1">
                <a:latin typeface="Corbel" panose="020B0503020204020204" pitchFamily="34" charset="0"/>
              </a:rPr>
              <a:t>prefer</a:t>
            </a:r>
            <a:r>
              <a:rPr lang="it-IT" dirty="0">
                <a:latin typeface="Corbel" panose="020B0503020204020204" pitchFamily="34" charset="0"/>
              </a:rPr>
              <a:t> to be </a:t>
            </a:r>
            <a:r>
              <a:rPr lang="it-IT" dirty="0" err="1">
                <a:latin typeface="Corbel" panose="020B0503020204020204" pitchFamily="34" charset="0"/>
              </a:rPr>
              <a:t>active</a:t>
            </a:r>
            <a:r>
              <a:rPr lang="it-IT" dirty="0">
                <a:latin typeface="Corbel" panose="020B0503020204020204" pitchFamily="34" charset="0"/>
              </a:rPr>
              <a:t> in </a:t>
            </a:r>
            <a:r>
              <a:rPr lang="it-IT" dirty="0" err="1">
                <a:latin typeface="Corbel" panose="020B0503020204020204" pitchFamily="34" charset="0"/>
              </a:rPr>
              <a:t>decisions</a:t>
            </a:r>
            <a:r>
              <a:rPr lang="it-IT" dirty="0">
                <a:latin typeface="Corbel" panose="020B0503020204020204" pitchFamily="34" charset="0"/>
              </a:rPr>
              <a:t> </a:t>
            </a:r>
            <a:r>
              <a:rPr lang="it-IT" dirty="0" err="1">
                <a:latin typeface="Corbel" panose="020B0503020204020204" pitchFamily="34" charset="0"/>
              </a:rPr>
              <a:t>relating</a:t>
            </a:r>
            <a:r>
              <a:rPr lang="it-IT" dirty="0">
                <a:latin typeface="Corbel" panose="020B0503020204020204" pitchFamily="34" charset="0"/>
              </a:rPr>
              <a:t> to </a:t>
            </a:r>
            <a:r>
              <a:rPr lang="it-IT" dirty="0" err="1">
                <a:latin typeface="Corbel" panose="020B0503020204020204" pitchFamily="34" charset="0"/>
              </a:rPr>
              <a:t>their</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a:t>
            </a:r>
          </a:p>
          <a:p>
            <a:r>
              <a:rPr lang="it-IT" dirty="0" err="1">
                <a:solidFill>
                  <a:schemeClr val="bg1"/>
                </a:solidFill>
                <a:latin typeface="Corbel" panose="020B0503020204020204" pitchFamily="34" charset="0"/>
              </a:rPr>
              <a:t>they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bring</a:t>
            </a:r>
            <a:r>
              <a:rPr lang="it-IT" dirty="0">
                <a:solidFill>
                  <a:schemeClr val="bg1"/>
                </a:solidFill>
                <a:latin typeface="Corbel" panose="020B0503020204020204" pitchFamily="34" charset="0"/>
              </a:rPr>
              <a:t> a </a:t>
            </a:r>
            <a:r>
              <a:rPr lang="it-IT" dirty="0" err="1">
                <a:solidFill>
                  <a:schemeClr val="bg1"/>
                </a:solidFill>
                <a:latin typeface="Corbel" panose="020B0503020204020204" pitchFamily="34" charset="0"/>
              </a:rPr>
              <a:t>lot</a:t>
            </a:r>
            <a:r>
              <a:rPr lang="it-IT" dirty="0">
                <a:solidFill>
                  <a:schemeClr val="bg1"/>
                </a:solidFill>
                <a:latin typeface="Corbel" panose="020B0503020204020204" pitchFamily="34" charset="0"/>
              </a:rPr>
              <a:t> of </a:t>
            </a:r>
            <a:r>
              <a:rPr lang="it-IT" dirty="0" err="1">
                <a:solidFill>
                  <a:schemeClr val="bg1"/>
                </a:solidFill>
                <a:latin typeface="Corbel" panose="020B0503020204020204" pitchFamily="34" charset="0"/>
              </a:rPr>
              <a:t>prior</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knowledge</a:t>
            </a:r>
            <a:r>
              <a:rPr lang="it-IT" dirty="0">
                <a:solidFill>
                  <a:schemeClr val="bg1"/>
                </a:solidFill>
                <a:latin typeface="Corbel" panose="020B0503020204020204" pitchFamily="34" charset="0"/>
              </a:rPr>
              <a:t> and </a:t>
            </a:r>
            <a:r>
              <a:rPr lang="it-IT" dirty="0" err="1">
                <a:solidFill>
                  <a:schemeClr val="bg1"/>
                </a:solidFill>
                <a:latin typeface="Corbel" panose="020B0503020204020204" pitchFamily="34" charset="0"/>
              </a:rPr>
              <a:t>experience</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p>
          <a:p>
            <a:r>
              <a:rPr lang="it-IT" dirty="0" err="1">
                <a:solidFill>
                  <a:schemeClr val="bg1"/>
                </a:solidFill>
                <a:latin typeface="Corbel" panose="020B0503020204020204" pitchFamily="34" charset="0"/>
              </a:rPr>
              <a:t>need</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have</a:t>
            </a:r>
            <a:r>
              <a:rPr lang="it-IT" dirty="0">
                <a:solidFill>
                  <a:schemeClr val="bg1"/>
                </a:solidFill>
                <a:latin typeface="Corbel" panose="020B0503020204020204" pitchFamily="34" charset="0"/>
              </a:rPr>
              <a:t> new </a:t>
            </a:r>
            <a:r>
              <a:rPr lang="it-IT" dirty="0" err="1">
                <a:solidFill>
                  <a:schemeClr val="bg1"/>
                </a:solidFill>
                <a:latin typeface="Corbel" panose="020B0503020204020204" pitchFamily="34" charset="0"/>
              </a:rPr>
              <a:t>knowledge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linked</a:t>
            </a:r>
            <a:r>
              <a:rPr lang="it-IT" dirty="0">
                <a:solidFill>
                  <a:schemeClr val="bg1"/>
                </a:solidFill>
                <a:latin typeface="Corbel" panose="020B0503020204020204" pitchFamily="34" charset="0"/>
              </a:rPr>
              <a:t> with </a:t>
            </a:r>
            <a:r>
              <a:rPr lang="it-IT" dirty="0" err="1">
                <a:solidFill>
                  <a:schemeClr val="bg1"/>
                </a:solidFill>
                <a:latin typeface="Corbel" panose="020B0503020204020204" pitchFamily="34" charset="0"/>
              </a:rPr>
              <a:t>existing</a:t>
            </a:r>
            <a:r>
              <a:rPr lang="it-IT" dirty="0">
                <a:solidFill>
                  <a:schemeClr val="bg1"/>
                </a:solidFill>
                <a:latin typeface="Corbel" panose="020B0503020204020204" pitchFamily="34" charset="0"/>
              </a:rPr>
              <a:t> information</a:t>
            </a:r>
          </a:p>
          <a:p>
            <a:r>
              <a:rPr lang="it-IT" dirty="0">
                <a:solidFill>
                  <a:schemeClr val="bg1"/>
                </a:solidFill>
                <a:latin typeface="Corbel" panose="020B0503020204020204" pitchFamily="34" charset="0"/>
              </a:rPr>
              <a:t>are goal-</a:t>
            </a:r>
            <a:r>
              <a:rPr lang="it-IT" dirty="0" err="1">
                <a:solidFill>
                  <a:schemeClr val="bg1"/>
                </a:solidFill>
                <a:latin typeface="Corbel" panose="020B0503020204020204" pitchFamily="34" charset="0"/>
              </a:rPr>
              <a:t>oriented</a:t>
            </a:r>
            <a:r>
              <a:rPr lang="it-IT" dirty="0">
                <a:solidFill>
                  <a:schemeClr val="bg1"/>
                </a:solidFill>
                <a:latin typeface="Corbel" panose="020B0503020204020204" pitchFamily="34" charset="0"/>
              </a:rPr>
              <a:t> (so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for </a:t>
            </a:r>
            <a:r>
              <a:rPr lang="it-IT" dirty="0" err="1">
                <a:solidFill>
                  <a:schemeClr val="bg1"/>
                </a:solidFill>
                <a:latin typeface="Corbel" panose="020B0503020204020204" pitchFamily="34" charset="0"/>
              </a:rPr>
              <a:t>learning's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sake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unsatisfactory</a:t>
            </a:r>
            <a:r>
              <a:rPr lang="it-IT">
                <a:solidFill>
                  <a:schemeClr val="bg1"/>
                </a:solidFill>
                <a:latin typeface="Corbel" panose="020B0503020204020204" pitchFamily="34" charset="0"/>
              </a:rPr>
              <a:t>)  </a:t>
            </a:r>
            <a:r>
              <a:rPr lang="it-IT" dirty="0" err="1">
                <a:solidFill>
                  <a:schemeClr val="bg1"/>
                </a:solidFill>
                <a:latin typeface="Corbel" panose="020B0503020204020204" pitchFamily="34" charset="0"/>
              </a:rPr>
              <a:t>prefer</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authentic</a:t>
            </a:r>
            <a:r>
              <a:rPr lang="it-IT" dirty="0">
                <a:solidFill>
                  <a:schemeClr val="bg1"/>
                </a:solidFill>
                <a:latin typeface="Corbel" panose="020B0503020204020204" pitchFamily="34" charset="0"/>
              </a:rPr>
              <a:t> and </a:t>
            </a:r>
            <a:r>
              <a:rPr lang="it-IT" dirty="0" err="1">
                <a:solidFill>
                  <a:schemeClr val="bg1"/>
                </a:solidFill>
                <a:latin typeface="Corbel" panose="020B0503020204020204" pitchFamily="34" charset="0"/>
              </a:rPr>
              <a:t>directly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relevant</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their</a:t>
            </a:r>
            <a:r>
              <a:rPr lang="it-IT" dirty="0">
                <a:solidFill>
                  <a:schemeClr val="bg1"/>
                </a:solidFill>
                <a:latin typeface="Corbel" panose="020B0503020204020204" pitchFamily="34" charset="0"/>
              </a:rPr>
              <a:t> work or </a:t>
            </a:r>
            <a:r>
              <a:rPr lang="it-IT" dirty="0" err="1">
                <a:solidFill>
                  <a:schemeClr val="bg1"/>
                </a:solidFill>
                <a:latin typeface="Corbel" panose="020B0503020204020204" pitchFamily="34" charset="0"/>
              </a:rPr>
              <a:t>existing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interests</a:t>
            </a:r>
            <a:endParaRPr lang="it-IT" dirty="0">
              <a:solidFill>
                <a:schemeClr val="bg1"/>
              </a:solidFill>
              <a:latin typeface="Corbel" panose="020B0503020204020204" pitchFamily="34" charset="0"/>
            </a:endParaRPr>
          </a:p>
          <a:p>
            <a:r>
              <a:rPr lang="it-IT" dirty="0">
                <a:solidFill>
                  <a:schemeClr val="bg1"/>
                </a:solidFill>
                <a:latin typeface="Corbel" panose="020B0503020204020204" pitchFamily="34" charset="0"/>
              </a:rPr>
              <a:t>are more </a:t>
            </a:r>
            <a:r>
              <a:rPr lang="it-IT" dirty="0" err="1">
                <a:solidFill>
                  <a:schemeClr val="bg1"/>
                </a:solidFill>
                <a:latin typeface="Corbel" panose="020B0503020204020204" pitchFamily="34" charset="0"/>
              </a:rPr>
              <a:t>practical</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learners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wanting</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able</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apply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learned</a:t>
            </a:r>
            <a:r>
              <a:rPr lang="it-IT" dirty="0">
                <a:solidFill>
                  <a:schemeClr val="bg1"/>
                </a:solidFill>
                <a:latin typeface="Corbel" panose="020B0503020204020204" pitchFamily="34" charset="0"/>
              </a:rPr>
              <a:t> </a:t>
            </a:r>
          </a:p>
          <a:p>
            <a:r>
              <a:rPr lang="it-IT" dirty="0" err="1">
                <a:solidFill>
                  <a:schemeClr val="bg1"/>
                </a:solidFill>
                <a:latin typeface="Corbel" panose="020B0503020204020204" pitchFamily="34" charset="0"/>
              </a:rPr>
              <a:t>prefer</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treated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partners</a:t>
            </a:r>
            <a:r>
              <a:rPr lang="it-IT" dirty="0">
                <a:solidFill>
                  <a:schemeClr val="bg1"/>
                </a:solidFill>
                <a:latin typeface="Corbel" panose="020B0503020204020204" pitchFamily="34" charset="0"/>
              </a:rPr>
              <a:t> in the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experience</a:t>
            </a:r>
            <a:endParaRPr lang="it-IT" dirty="0">
              <a:solidFill>
                <a:schemeClr val="bg1"/>
              </a:solidFill>
              <a:latin typeface="Corbel" panose="020B0503020204020204" pitchFamily="34" charset="0"/>
            </a:endParaRPr>
          </a:p>
          <a:p>
            <a:pPr marL="0" indent="0">
              <a:buNone/>
            </a:pPr>
            <a:endParaRPr lang="it-IT" dirty="0">
              <a:latin typeface="Corbel" panose="020B0503020204020204" pitchFamily="34" charset="0"/>
            </a:endParaRPr>
          </a:p>
        </p:txBody>
      </p:sp>
    </p:spTree>
    <p:extLst>
      <p:ext uri="{BB962C8B-B14F-4D97-AF65-F5344CB8AC3E}">
        <p14:creationId xmlns:p14="http://schemas.microsoft.com/office/powerpoint/2010/main" val="25217213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99A21-0032-AA41-883B-AAF996BFE919}"/>
              </a:ext>
            </a:extLst>
          </p:cNvPr>
          <p:cNvSpPr>
            <a:spLocks noGrp="1"/>
          </p:cNvSpPr>
          <p:nvPr>
            <p:ph type="title"/>
          </p:nvPr>
        </p:nvSpPr>
        <p:spPr>
          <a:xfrm>
            <a:off x="640977" y="132043"/>
            <a:ext cx="10515600" cy="1325563"/>
          </a:xfrm>
        </p:spPr>
        <p:txBody>
          <a:bodyPr/>
          <a:lstStyle/>
          <a:p>
            <a:r>
              <a:rPr lang="it-IT" dirty="0" err="1">
                <a:latin typeface="Corbel" panose="020B0503020204020204" pitchFamily="34" charset="0"/>
              </a:rPr>
              <a:t>Compared</a:t>
            </a:r>
            <a:r>
              <a:rPr lang="it-IT" dirty="0">
                <a:latin typeface="Corbel" panose="020B0503020204020204" pitchFamily="34" charset="0"/>
              </a:rPr>
              <a:t> to </a:t>
            </a:r>
            <a:r>
              <a:rPr lang="it-IT" dirty="0" err="1">
                <a:latin typeface="Corbel" panose="020B0503020204020204" pitchFamily="34" charset="0"/>
              </a:rPr>
              <a:t>children</a:t>
            </a:r>
            <a:r>
              <a:rPr lang="it-IT" dirty="0">
                <a:latin typeface="Corbel" panose="020B0503020204020204" pitchFamily="34" charset="0"/>
              </a:rPr>
              <a:t>, </a:t>
            </a:r>
            <a:r>
              <a:rPr lang="it-IT" dirty="0" err="1">
                <a:latin typeface="Corbel" panose="020B0503020204020204" pitchFamily="34" charset="0"/>
              </a:rPr>
              <a:t>adults</a:t>
            </a:r>
            <a:r>
              <a:rPr lang="it-IT" dirty="0">
                <a:latin typeface="Corbel" panose="020B0503020204020204" pitchFamily="34" charset="0"/>
              </a:rPr>
              <a:t>:</a:t>
            </a:r>
          </a:p>
        </p:txBody>
      </p:sp>
      <p:sp>
        <p:nvSpPr>
          <p:cNvPr id="3" name="Content Placeholder 2">
            <a:extLst>
              <a:ext uri="{FF2B5EF4-FFF2-40B4-BE49-F238E27FC236}">
                <a16:creationId xmlns:a16="http://schemas.microsoft.com/office/drawing/2014/main" id="{2D6FE18A-3293-E64F-BB04-89568A893140}"/>
              </a:ext>
            </a:extLst>
          </p:cNvPr>
          <p:cNvSpPr>
            <a:spLocks noGrp="1"/>
          </p:cNvSpPr>
          <p:nvPr>
            <p:ph idx="1"/>
          </p:nvPr>
        </p:nvSpPr>
        <p:spPr>
          <a:xfrm>
            <a:off x="784412" y="1700119"/>
            <a:ext cx="10515600" cy="4351338"/>
          </a:xfrm>
        </p:spPr>
        <p:txBody>
          <a:bodyPr>
            <a:normAutofit lnSpcReduction="10000"/>
          </a:bodyPr>
          <a:lstStyle/>
          <a:p>
            <a:r>
              <a:rPr lang="it-IT" dirty="0">
                <a:latin typeface="Corbel" panose="020B0503020204020204" pitchFamily="34" charset="0"/>
              </a:rPr>
              <a:t>are </a:t>
            </a:r>
            <a:r>
              <a:rPr lang="it-IT" dirty="0" err="1">
                <a:latin typeface="Corbel" panose="020B0503020204020204" pitchFamily="34" charset="0"/>
              </a:rPr>
              <a:t>internally</a:t>
            </a:r>
            <a:r>
              <a:rPr lang="it-IT" dirty="0">
                <a:latin typeface="Corbel" panose="020B0503020204020204" pitchFamily="34" charset="0"/>
              </a:rPr>
              <a:t> </a:t>
            </a:r>
            <a:r>
              <a:rPr lang="it-IT" dirty="0" err="1">
                <a:latin typeface="Corbel" panose="020B0503020204020204" pitchFamily="34" charset="0"/>
              </a:rPr>
              <a:t>motivated</a:t>
            </a:r>
            <a:r>
              <a:rPr lang="it-IT" dirty="0">
                <a:latin typeface="Corbel" panose="020B0503020204020204" pitchFamily="34" charset="0"/>
              </a:rPr>
              <a:t> </a:t>
            </a:r>
          </a:p>
          <a:p>
            <a:r>
              <a:rPr lang="it-IT" dirty="0" err="1">
                <a:latin typeface="Corbel" panose="020B0503020204020204" pitchFamily="34" charset="0"/>
              </a:rPr>
              <a:t>prefer</a:t>
            </a:r>
            <a:r>
              <a:rPr lang="it-IT" dirty="0">
                <a:latin typeface="Corbel" panose="020B0503020204020204" pitchFamily="34" charset="0"/>
              </a:rPr>
              <a:t> to be </a:t>
            </a:r>
            <a:r>
              <a:rPr lang="it-IT" dirty="0" err="1">
                <a:latin typeface="Corbel" panose="020B0503020204020204" pitchFamily="34" charset="0"/>
              </a:rPr>
              <a:t>active</a:t>
            </a:r>
            <a:r>
              <a:rPr lang="it-IT" dirty="0">
                <a:latin typeface="Corbel" panose="020B0503020204020204" pitchFamily="34" charset="0"/>
              </a:rPr>
              <a:t> in </a:t>
            </a:r>
            <a:r>
              <a:rPr lang="it-IT" dirty="0" err="1">
                <a:latin typeface="Corbel" panose="020B0503020204020204" pitchFamily="34" charset="0"/>
              </a:rPr>
              <a:t>decisions</a:t>
            </a:r>
            <a:r>
              <a:rPr lang="it-IT" dirty="0">
                <a:latin typeface="Corbel" panose="020B0503020204020204" pitchFamily="34" charset="0"/>
              </a:rPr>
              <a:t> </a:t>
            </a:r>
            <a:r>
              <a:rPr lang="it-IT" dirty="0" err="1">
                <a:latin typeface="Corbel" panose="020B0503020204020204" pitchFamily="34" charset="0"/>
              </a:rPr>
              <a:t>relating</a:t>
            </a:r>
            <a:r>
              <a:rPr lang="it-IT" dirty="0">
                <a:latin typeface="Corbel" panose="020B0503020204020204" pitchFamily="34" charset="0"/>
              </a:rPr>
              <a:t> to </a:t>
            </a:r>
            <a:r>
              <a:rPr lang="it-IT" dirty="0" err="1">
                <a:latin typeface="Corbel" panose="020B0503020204020204" pitchFamily="34" charset="0"/>
              </a:rPr>
              <a:t>their</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a:t>
            </a:r>
          </a:p>
          <a:p>
            <a:r>
              <a:rPr lang="it-IT" dirty="0" err="1">
                <a:latin typeface="Corbel" panose="020B0503020204020204" pitchFamily="34" charset="0"/>
              </a:rPr>
              <a:t>they</a:t>
            </a:r>
            <a:r>
              <a:rPr lang="it-IT" dirty="0">
                <a:latin typeface="Corbel" panose="020B0503020204020204" pitchFamily="34" charset="0"/>
              </a:rPr>
              <a:t> </a:t>
            </a:r>
            <a:r>
              <a:rPr lang="it-IT" dirty="0" err="1">
                <a:latin typeface="Corbel" panose="020B0503020204020204" pitchFamily="34" charset="0"/>
              </a:rPr>
              <a:t>bring</a:t>
            </a:r>
            <a:r>
              <a:rPr lang="it-IT" dirty="0">
                <a:latin typeface="Corbel" panose="020B0503020204020204" pitchFamily="34" charset="0"/>
              </a:rPr>
              <a:t> a </a:t>
            </a:r>
            <a:r>
              <a:rPr lang="it-IT" dirty="0" err="1">
                <a:latin typeface="Corbel" panose="020B0503020204020204" pitchFamily="34" charset="0"/>
              </a:rPr>
              <a:t>lot</a:t>
            </a:r>
            <a:r>
              <a:rPr lang="it-IT" dirty="0">
                <a:latin typeface="Corbel" panose="020B0503020204020204" pitchFamily="34" charset="0"/>
              </a:rPr>
              <a:t> of </a:t>
            </a:r>
            <a:r>
              <a:rPr lang="it-IT" dirty="0" err="1">
                <a:latin typeface="Corbel" panose="020B0503020204020204" pitchFamily="34" charset="0"/>
              </a:rPr>
              <a:t>prior</a:t>
            </a:r>
            <a:r>
              <a:rPr lang="it-IT" dirty="0">
                <a:latin typeface="Corbel" panose="020B0503020204020204" pitchFamily="34" charset="0"/>
              </a:rPr>
              <a:t> </a:t>
            </a:r>
            <a:r>
              <a:rPr lang="it-IT" dirty="0" err="1">
                <a:latin typeface="Corbel" panose="020B0503020204020204" pitchFamily="34" charset="0"/>
              </a:rPr>
              <a:t>knowledge</a:t>
            </a:r>
            <a:r>
              <a:rPr lang="it-IT" dirty="0">
                <a:latin typeface="Corbel" panose="020B0503020204020204" pitchFamily="34" charset="0"/>
              </a:rPr>
              <a:t> and </a:t>
            </a:r>
            <a:r>
              <a:rPr lang="it-IT" dirty="0" err="1">
                <a:latin typeface="Corbel" panose="020B0503020204020204" pitchFamily="34" charset="0"/>
              </a:rPr>
              <a:t>experience</a:t>
            </a:r>
            <a:r>
              <a:rPr lang="it-IT" dirty="0">
                <a:latin typeface="Corbel" panose="020B0503020204020204" pitchFamily="34" charset="0"/>
              </a:rPr>
              <a:t> to </a:t>
            </a:r>
            <a:r>
              <a:rPr lang="it-IT" dirty="0" err="1">
                <a:latin typeface="Corbel" panose="020B0503020204020204" pitchFamily="34" charset="0"/>
              </a:rPr>
              <a:t>learning</a:t>
            </a:r>
            <a:r>
              <a:rPr lang="it-IT" dirty="0">
                <a:latin typeface="Corbel" panose="020B0503020204020204" pitchFamily="34" charset="0"/>
              </a:rPr>
              <a:t> </a:t>
            </a:r>
          </a:p>
          <a:p>
            <a:r>
              <a:rPr lang="it-IT" dirty="0" err="1">
                <a:solidFill>
                  <a:schemeClr val="bg1"/>
                </a:solidFill>
                <a:latin typeface="Corbel" panose="020B0503020204020204" pitchFamily="34" charset="0"/>
              </a:rPr>
              <a:t>need</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have</a:t>
            </a:r>
            <a:r>
              <a:rPr lang="it-IT" dirty="0">
                <a:solidFill>
                  <a:schemeClr val="bg1"/>
                </a:solidFill>
                <a:latin typeface="Corbel" panose="020B0503020204020204" pitchFamily="34" charset="0"/>
              </a:rPr>
              <a:t> new </a:t>
            </a:r>
            <a:r>
              <a:rPr lang="it-IT" dirty="0" err="1">
                <a:solidFill>
                  <a:schemeClr val="bg1"/>
                </a:solidFill>
                <a:latin typeface="Corbel" panose="020B0503020204020204" pitchFamily="34" charset="0"/>
              </a:rPr>
              <a:t>knowledge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linked</a:t>
            </a:r>
            <a:r>
              <a:rPr lang="it-IT" dirty="0">
                <a:solidFill>
                  <a:schemeClr val="bg1"/>
                </a:solidFill>
                <a:latin typeface="Corbel" panose="020B0503020204020204" pitchFamily="34" charset="0"/>
              </a:rPr>
              <a:t> with </a:t>
            </a:r>
            <a:r>
              <a:rPr lang="it-IT" dirty="0" err="1">
                <a:solidFill>
                  <a:schemeClr val="bg1"/>
                </a:solidFill>
                <a:latin typeface="Corbel" panose="020B0503020204020204" pitchFamily="34" charset="0"/>
              </a:rPr>
              <a:t>existing</a:t>
            </a:r>
            <a:r>
              <a:rPr lang="it-IT" dirty="0">
                <a:solidFill>
                  <a:schemeClr val="bg1"/>
                </a:solidFill>
                <a:latin typeface="Corbel" panose="020B0503020204020204" pitchFamily="34" charset="0"/>
              </a:rPr>
              <a:t> information</a:t>
            </a:r>
          </a:p>
          <a:p>
            <a:r>
              <a:rPr lang="it-IT" dirty="0">
                <a:solidFill>
                  <a:schemeClr val="bg1"/>
                </a:solidFill>
                <a:latin typeface="Corbel" panose="020B0503020204020204" pitchFamily="34" charset="0"/>
              </a:rPr>
              <a:t>are goal-</a:t>
            </a:r>
            <a:r>
              <a:rPr lang="it-IT" dirty="0" err="1">
                <a:solidFill>
                  <a:schemeClr val="bg1"/>
                </a:solidFill>
                <a:latin typeface="Corbel" panose="020B0503020204020204" pitchFamily="34" charset="0"/>
              </a:rPr>
              <a:t>oriented</a:t>
            </a:r>
            <a:r>
              <a:rPr lang="it-IT" dirty="0">
                <a:solidFill>
                  <a:schemeClr val="bg1"/>
                </a:solidFill>
                <a:latin typeface="Corbel" panose="020B0503020204020204" pitchFamily="34" charset="0"/>
              </a:rPr>
              <a:t> (so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for </a:t>
            </a:r>
            <a:r>
              <a:rPr lang="it-IT" dirty="0" err="1">
                <a:solidFill>
                  <a:schemeClr val="bg1"/>
                </a:solidFill>
                <a:latin typeface="Corbel" panose="020B0503020204020204" pitchFamily="34" charset="0"/>
              </a:rPr>
              <a:t>learning's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sake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unsatisfactory</a:t>
            </a:r>
            <a:r>
              <a:rPr lang="it-IT">
                <a:solidFill>
                  <a:schemeClr val="bg1"/>
                </a:solidFill>
                <a:latin typeface="Corbel" panose="020B0503020204020204" pitchFamily="34" charset="0"/>
              </a:rPr>
              <a:t>)  </a:t>
            </a:r>
            <a:r>
              <a:rPr lang="it-IT" dirty="0" err="1">
                <a:solidFill>
                  <a:schemeClr val="bg1"/>
                </a:solidFill>
                <a:latin typeface="Corbel" panose="020B0503020204020204" pitchFamily="34" charset="0"/>
              </a:rPr>
              <a:t>prefer</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authentic</a:t>
            </a:r>
            <a:r>
              <a:rPr lang="it-IT" dirty="0">
                <a:solidFill>
                  <a:schemeClr val="bg1"/>
                </a:solidFill>
                <a:latin typeface="Corbel" panose="020B0503020204020204" pitchFamily="34" charset="0"/>
              </a:rPr>
              <a:t> and </a:t>
            </a:r>
            <a:r>
              <a:rPr lang="it-IT" dirty="0" err="1">
                <a:solidFill>
                  <a:schemeClr val="bg1"/>
                </a:solidFill>
                <a:latin typeface="Corbel" panose="020B0503020204020204" pitchFamily="34" charset="0"/>
              </a:rPr>
              <a:t>directly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relevant</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their</a:t>
            </a:r>
            <a:r>
              <a:rPr lang="it-IT" dirty="0">
                <a:solidFill>
                  <a:schemeClr val="bg1"/>
                </a:solidFill>
                <a:latin typeface="Corbel" panose="020B0503020204020204" pitchFamily="34" charset="0"/>
              </a:rPr>
              <a:t> work or </a:t>
            </a:r>
            <a:r>
              <a:rPr lang="it-IT" dirty="0" err="1">
                <a:solidFill>
                  <a:schemeClr val="bg1"/>
                </a:solidFill>
                <a:latin typeface="Corbel" panose="020B0503020204020204" pitchFamily="34" charset="0"/>
              </a:rPr>
              <a:t>existing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interests</a:t>
            </a:r>
            <a:endParaRPr lang="it-IT" dirty="0">
              <a:solidFill>
                <a:schemeClr val="bg1"/>
              </a:solidFill>
              <a:latin typeface="Corbel" panose="020B0503020204020204" pitchFamily="34" charset="0"/>
            </a:endParaRPr>
          </a:p>
          <a:p>
            <a:r>
              <a:rPr lang="it-IT" dirty="0">
                <a:solidFill>
                  <a:schemeClr val="bg1"/>
                </a:solidFill>
                <a:latin typeface="Corbel" panose="020B0503020204020204" pitchFamily="34" charset="0"/>
              </a:rPr>
              <a:t>are more </a:t>
            </a:r>
            <a:r>
              <a:rPr lang="it-IT" dirty="0" err="1">
                <a:solidFill>
                  <a:schemeClr val="bg1"/>
                </a:solidFill>
                <a:latin typeface="Corbel" panose="020B0503020204020204" pitchFamily="34" charset="0"/>
              </a:rPr>
              <a:t>practical</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learners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wanting</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able</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apply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learned</a:t>
            </a:r>
            <a:r>
              <a:rPr lang="it-IT" dirty="0">
                <a:solidFill>
                  <a:schemeClr val="bg1"/>
                </a:solidFill>
                <a:latin typeface="Corbel" panose="020B0503020204020204" pitchFamily="34" charset="0"/>
              </a:rPr>
              <a:t> </a:t>
            </a:r>
          </a:p>
          <a:p>
            <a:r>
              <a:rPr lang="it-IT" dirty="0" err="1">
                <a:solidFill>
                  <a:schemeClr val="bg1"/>
                </a:solidFill>
                <a:latin typeface="Corbel" panose="020B0503020204020204" pitchFamily="34" charset="0"/>
              </a:rPr>
              <a:t>prefer</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treated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partners</a:t>
            </a:r>
            <a:r>
              <a:rPr lang="it-IT" dirty="0">
                <a:solidFill>
                  <a:schemeClr val="bg1"/>
                </a:solidFill>
                <a:latin typeface="Corbel" panose="020B0503020204020204" pitchFamily="34" charset="0"/>
              </a:rPr>
              <a:t> in the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experience</a:t>
            </a:r>
            <a:endParaRPr lang="it-IT" dirty="0">
              <a:solidFill>
                <a:schemeClr val="bg1"/>
              </a:solidFill>
              <a:latin typeface="Corbel" panose="020B0503020204020204" pitchFamily="34" charset="0"/>
            </a:endParaRPr>
          </a:p>
          <a:p>
            <a:pPr marL="0" indent="0">
              <a:buNone/>
            </a:pPr>
            <a:endParaRPr lang="it-IT" dirty="0">
              <a:latin typeface="Corbel" panose="020B0503020204020204" pitchFamily="34" charset="0"/>
            </a:endParaRPr>
          </a:p>
        </p:txBody>
      </p:sp>
    </p:spTree>
    <p:extLst>
      <p:ext uri="{BB962C8B-B14F-4D97-AF65-F5344CB8AC3E}">
        <p14:creationId xmlns:p14="http://schemas.microsoft.com/office/powerpoint/2010/main" val="25777004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99A21-0032-AA41-883B-AAF996BFE919}"/>
              </a:ext>
            </a:extLst>
          </p:cNvPr>
          <p:cNvSpPr>
            <a:spLocks noGrp="1"/>
          </p:cNvSpPr>
          <p:nvPr>
            <p:ph type="title"/>
          </p:nvPr>
        </p:nvSpPr>
        <p:spPr>
          <a:xfrm>
            <a:off x="640977" y="132043"/>
            <a:ext cx="10515600" cy="1325563"/>
          </a:xfrm>
        </p:spPr>
        <p:txBody>
          <a:bodyPr/>
          <a:lstStyle/>
          <a:p>
            <a:r>
              <a:rPr lang="it-IT" dirty="0" err="1">
                <a:latin typeface="Corbel" panose="020B0503020204020204" pitchFamily="34" charset="0"/>
              </a:rPr>
              <a:t>Compared</a:t>
            </a:r>
            <a:r>
              <a:rPr lang="it-IT" dirty="0">
                <a:latin typeface="Corbel" panose="020B0503020204020204" pitchFamily="34" charset="0"/>
              </a:rPr>
              <a:t> to </a:t>
            </a:r>
            <a:r>
              <a:rPr lang="it-IT" dirty="0" err="1">
                <a:latin typeface="Corbel" panose="020B0503020204020204" pitchFamily="34" charset="0"/>
              </a:rPr>
              <a:t>children</a:t>
            </a:r>
            <a:r>
              <a:rPr lang="it-IT" dirty="0">
                <a:latin typeface="Corbel" panose="020B0503020204020204" pitchFamily="34" charset="0"/>
              </a:rPr>
              <a:t>, </a:t>
            </a:r>
            <a:r>
              <a:rPr lang="it-IT" dirty="0" err="1">
                <a:latin typeface="Corbel" panose="020B0503020204020204" pitchFamily="34" charset="0"/>
              </a:rPr>
              <a:t>adults</a:t>
            </a:r>
            <a:r>
              <a:rPr lang="it-IT" dirty="0">
                <a:latin typeface="Corbel" panose="020B0503020204020204" pitchFamily="34" charset="0"/>
              </a:rPr>
              <a:t>:</a:t>
            </a:r>
          </a:p>
        </p:txBody>
      </p:sp>
      <p:sp>
        <p:nvSpPr>
          <p:cNvPr id="3" name="Content Placeholder 2">
            <a:extLst>
              <a:ext uri="{FF2B5EF4-FFF2-40B4-BE49-F238E27FC236}">
                <a16:creationId xmlns:a16="http://schemas.microsoft.com/office/drawing/2014/main" id="{2D6FE18A-3293-E64F-BB04-89568A893140}"/>
              </a:ext>
            </a:extLst>
          </p:cNvPr>
          <p:cNvSpPr>
            <a:spLocks noGrp="1"/>
          </p:cNvSpPr>
          <p:nvPr>
            <p:ph idx="1"/>
          </p:nvPr>
        </p:nvSpPr>
        <p:spPr>
          <a:xfrm>
            <a:off x="784412" y="1700119"/>
            <a:ext cx="10515600" cy="4351338"/>
          </a:xfrm>
        </p:spPr>
        <p:txBody>
          <a:bodyPr>
            <a:normAutofit lnSpcReduction="10000"/>
          </a:bodyPr>
          <a:lstStyle/>
          <a:p>
            <a:r>
              <a:rPr lang="it-IT" dirty="0">
                <a:latin typeface="Corbel" panose="020B0503020204020204" pitchFamily="34" charset="0"/>
              </a:rPr>
              <a:t>are </a:t>
            </a:r>
            <a:r>
              <a:rPr lang="it-IT" dirty="0" err="1">
                <a:latin typeface="Corbel" panose="020B0503020204020204" pitchFamily="34" charset="0"/>
              </a:rPr>
              <a:t>internally</a:t>
            </a:r>
            <a:r>
              <a:rPr lang="it-IT" dirty="0">
                <a:latin typeface="Corbel" panose="020B0503020204020204" pitchFamily="34" charset="0"/>
              </a:rPr>
              <a:t> </a:t>
            </a:r>
            <a:r>
              <a:rPr lang="it-IT" dirty="0" err="1">
                <a:latin typeface="Corbel" panose="020B0503020204020204" pitchFamily="34" charset="0"/>
              </a:rPr>
              <a:t>motivated</a:t>
            </a:r>
            <a:r>
              <a:rPr lang="it-IT" dirty="0">
                <a:latin typeface="Corbel" panose="020B0503020204020204" pitchFamily="34" charset="0"/>
              </a:rPr>
              <a:t> </a:t>
            </a:r>
          </a:p>
          <a:p>
            <a:r>
              <a:rPr lang="it-IT" dirty="0" err="1">
                <a:latin typeface="Corbel" panose="020B0503020204020204" pitchFamily="34" charset="0"/>
              </a:rPr>
              <a:t>prefer</a:t>
            </a:r>
            <a:r>
              <a:rPr lang="it-IT" dirty="0">
                <a:latin typeface="Corbel" panose="020B0503020204020204" pitchFamily="34" charset="0"/>
              </a:rPr>
              <a:t> to be </a:t>
            </a:r>
            <a:r>
              <a:rPr lang="it-IT" dirty="0" err="1">
                <a:latin typeface="Corbel" panose="020B0503020204020204" pitchFamily="34" charset="0"/>
              </a:rPr>
              <a:t>active</a:t>
            </a:r>
            <a:r>
              <a:rPr lang="it-IT" dirty="0">
                <a:latin typeface="Corbel" panose="020B0503020204020204" pitchFamily="34" charset="0"/>
              </a:rPr>
              <a:t> in </a:t>
            </a:r>
            <a:r>
              <a:rPr lang="it-IT" dirty="0" err="1">
                <a:latin typeface="Corbel" panose="020B0503020204020204" pitchFamily="34" charset="0"/>
              </a:rPr>
              <a:t>decisions</a:t>
            </a:r>
            <a:r>
              <a:rPr lang="it-IT" dirty="0">
                <a:latin typeface="Corbel" panose="020B0503020204020204" pitchFamily="34" charset="0"/>
              </a:rPr>
              <a:t> </a:t>
            </a:r>
            <a:r>
              <a:rPr lang="it-IT" dirty="0" err="1">
                <a:latin typeface="Corbel" panose="020B0503020204020204" pitchFamily="34" charset="0"/>
              </a:rPr>
              <a:t>relating</a:t>
            </a:r>
            <a:r>
              <a:rPr lang="it-IT" dirty="0">
                <a:latin typeface="Corbel" panose="020B0503020204020204" pitchFamily="34" charset="0"/>
              </a:rPr>
              <a:t> to </a:t>
            </a:r>
            <a:r>
              <a:rPr lang="it-IT" dirty="0" err="1">
                <a:latin typeface="Corbel" panose="020B0503020204020204" pitchFamily="34" charset="0"/>
              </a:rPr>
              <a:t>their</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a:t>
            </a:r>
          </a:p>
          <a:p>
            <a:r>
              <a:rPr lang="it-IT" dirty="0" err="1">
                <a:latin typeface="Corbel" panose="020B0503020204020204" pitchFamily="34" charset="0"/>
              </a:rPr>
              <a:t>they</a:t>
            </a:r>
            <a:r>
              <a:rPr lang="it-IT" dirty="0">
                <a:latin typeface="Corbel" panose="020B0503020204020204" pitchFamily="34" charset="0"/>
              </a:rPr>
              <a:t> </a:t>
            </a:r>
            <a:r>
              <a:rPr lang="it-IT" dirty="0" err="1">
                <a:latin typeface="Corbel" panose="020B0503020204020204" pitchFamily="34" charset="0"/>
              </a:rPr>
              <a:t>bring</a:t>
            </a:r>
            <a:r>
              <a:rPr lang="it-IT" dirty="0">
                <a:latin typeface="Corbel" panose="020B0503020204020204" pitchFamily="34" charset="0"/>
              </a:rPr>
              <a:t> a </a:t>
            </a:r>
            <a:r>
              <a:rPr lang="it-IT" dirty="0" err="1">
                <a:latin typeface="Corbel" panose="020B0503020204020204" pitchFamily="34" charset="0"/>
              </a:rPr>
              <a:t>lot</a:t>
            </a:r>
            <a:r>
              <a:rPr lang="it-IT" dirty="0">
                <a:latin typeface="Corbel" panose="020B0503020204020204" pitchFamily="34" charset="0"/>
              </a:rPr>
              <a:t> of </a:t>
            </a:r>
            <a:r>
              <a:rPr lang="it-IT" dirty="0" err="1">
                <a:latin typeface="Corbel" panose="020B0503020204020204" pitchFamily="34" charset="0"/>
              </a:rPr>
              <a:t>prior</a:t>
            </a:r>
            <a:r>
              <a:rPr lang="it-IT" dirty="0">
                <a:latin typeface="Corbel" panose="020B0503020204020204" pitchFamily="34" charset="0"/>
              </a:rPr>
              <a:t> </a:t>
            </a:r>
            <a:r>
              <a:rPr lang="it-IT" dirty="0" err="1">
                <a:latin typeface="Corbel" panose="020B0503020204020204" pitchFamily="34" charset="0"/>
              </a:rPr>
              <a:t>knowledge</a:t>
            </a:r>
            <a:r>
              <a:rPr lang="it-IT" dirty="0">
                <a:latin typeface="Corbel" panose="020B0503020204020204" pitchFamily="34" charset="0"/>
              </a:rPr>
              <a:t> and </a:t>
            </a:r>
            <a:r>
              <a:rPr lang="it-IT" dirty="0" err="1">
                <a:latin typeface="Corbel" panose="020B0503020204020204" pitchFamily="34" charset="0"/>
              </a:rPr>
              <a:t>experience</a:t>
            </a:r>
            <a:r>
              <a:rPr lang="it-IT" dirty="0">
                <a:latin typeface="Corbel" panose="020B0503020204020204" pitchFamily="34" charset="0"/>
              </a:rPr>
              <a:t> to </a:t>
            </a:r>
            <a:r>
              <a:rPr lang="it-IT" dirty="0" err="1">
                <a:latin typeface="Corbel" panose="020B0503020204020204" pitchFamily="34" charset="0"/>
              </a:rPr>
              <a:t>learning</a:t>
            </a:r>
            <a:r>
              <a:rPr lang="it-IT" dirty="0">
                <a:latin typeface="Corbel" panose="020B0503020204020204" pitchFamily="34" charset="0"/>
              </a:rPr>
              <a:t> </a:t>
            </a:r>
          </a:p>
          <a:p>
            <a:r>
              <a:rPr lang="it-IT" dirty="0" err="1">
                <a:latin typeface="Corbel" panose="020B0503020204020204" pitchFamily="34" charset="0"/>
              </a:rPr>
              <a:t>need</a:t>
            </a:r>
            <a:r>
              <a:rPr lang="it-IT" dirty="0">
                <a:latin typeface="Corbel" panose="020B0503020204020204" pitchFamily="34" charset="0"/>
              </a:rPr>
              <a:t> to </a:t>
            </a:r>
            <a:r>
              <a:rPr lang="it-IT" dirty="0" err="1">
                <a:latin typeface="Corbel" panose="020B0503020204020204" pitchFamily="34" charset="0"/>
              </a:rPr>
              <a:t>have</a:t>
            </a:r>
            <a:r>
              <a:rPr lang="it-IT" dirty="0">
                <a:latin typeface="Corbel" panose="020B0503020204020204" pitchFamily="34" charset="0"/>
              </a:rPr>
              <a:t> new </a:t>
            </a:r>
            <a:r>
              <a:rPr lang="it-IT" dirty="0" err="1">
                <a:latin typeface="Corbel" panose="020B0503020204020204" pitchFamily="34" charset="0"/>
              </a:rPr>
              <a:t>knowledge</a:t>
            </a:r>
            <a:r>
              <a:rPr lang="it-IT" dirty="0">
                <a:latin typeface="Corbel" panose="020B0503020204020204" pitchFamily="34" charset="0"/>
              </a:rPr>
              <a:t> </a:t>
            </a:r>
            <a:r>
              <a:rPr lang="it-IT" dirty="0" err="1">
                <a:latin typeface="Corbel" panose="020B0503020204020204" pitchFamily="34" charset="0"/>
              </a:rPr>
              <a:t>linked</a:t>
            </a:r>
            <a:r>
              <a:rPr lang="it-IT" dirty="0">
                <a:latin typeface="Corbel" panose="020B0503020204020204" pitchFamily="34" charset="0"/>
              </a:rPr>
              <a:t> with </a:t>
            </a:r>
            <a:r>
              <a:rPr lang="it-IT" dirty="0" err="1">
                <a:latin typeface="Corbel" panose="020B0503020204020204" pitchFamily="34" charset="0"/>
              </a:rPr>
              <a:t>existing</a:t>
            </a:r>
            <a:r>
              <a:rPr lang="it-IT" dirty="0">
                <a:latin typeface="Corbel" panose="020B0503020204020204" pitchFamily="34" charset="0"/>
              </a:rPr>
              <a:t> information</a:t>
            </a:r>
          </a:p>
          <a:p>
            <a:r>
              <a:rPr lang="it-IT" dirty="0">
                <a:solidFill>
                  <a:schemeClr val="bg1"/>
                </a:solidFill>
                <a:latin typeface="Corbel" panose="020B0503020204020204" pitchFamily="34" charset="0"/>
              </a:rPr>
              <a:t>are goal-</a:t>
            </a:r>
            <a:r>
              <a:rPr lang="it-IT" dirty="0" err="1">
                <a:solidFill>
                  <a:schemeClr val="bg1"/>
                </a:solidFill>
                <a:latin typeface="Corbel" panose="020B0503020204020204" pitchFamily="34" charset="0"/>
              </a:rPr>
              <a:t>oriented</a:t>
            </a:r>
            <a:r>
              <a:rPr lang="it-IT" dirty="0">
                <a:solidFill>
                  <a:schemeClr val="bg1"/>
                </a:solidFill>
                <a:latin typeface="Corbel" panose="020B0503020204020204" pitchFamily="34" charset="0"/>
              </a:rPr>
              <a:t> (so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for </a:t>
            </a:r>
            <a:r>
              <a:rPr lang="it-IT" dirty="0" err="1">
                <a:solidFill>
                  <a:schemeClr val="bg1"/>
                </a:solidFill>
                <a:latin typeface="Corbel" panose="020B0503020204020204" pitchFamily="34" charset="0"/>
              </a:rPr>
              <a:t>learning's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sake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unsatisfactory</a:t>
            </a:r>
            <a:r>
              <a:rPr lang="it-IT">
                <a:solidFill>
                  <a:schemeClr val="bg1"/>
                </a:solidFill>
                <a:latin typeface="Corbel" panose="020B0503020204020204" pitchFamily="34" charset="0"/>
              </a:rPr>
              <a:t>)  </a:t>
            </a:r>
            <a:r>
              <a:rPr lang="it-IT" dirty="0" err="1">
                <a:solidFill>
                  <a:schemeClr val="bg1"/>
                </a:solidFill>
                <a:latin typeface="Corbel" panose="020B0503020204020204" pitchFamily="34" charset="0"/>
              </a:rPr>
              <a:t>prefer</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authentic</a:t>
            </a:r>
            <a:r>
              <a:rPr lang="it-IT" dirty="0">
                <a:solidFill>
                  <a:schemeClr val="bg1"/>
                </a:solidFill>
                <a:latin typeface="Corbel" panose="020B0503020204020204" pitchFamily="34" charset="0"/>
              </a:rPr>
              <a:t> and </a:t>
            </a:r>
            <a:r>
              <a:rPr lang="it-IT" dirty="0" err="1">
                <a:solidFill>
                  <a:schemeClr val="bg1"/>
                </a:solidFill>
                <a:latin typeface="Corbel" panose="020B0503020204020204" pitchFamily="34" charset="0"/>
              </a:rPr>
              <a:t>directly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relevant</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their</a:t>
            </a:r>
            <a:r>
              <a:rPr lang="it-IT" dirty="0">
                <a:solidFill>
                  <a:schemeClr val="bg1"/>
                </a:solidFill>
                <a:latin typeface="Corbel" panose="020B0503020204020204" pitchFamily="34" charset="0"/>
              </a:rPr>
              <a:t> work or </a:t>
            </a:r>
            <a:r>
              <a:rPr lang="it-IT" dirty="0" err="1">
                <a:solidFill>
                  <a:schemeClr val="bg1"/>
                </a:solidFill>
                <a:latin typeface="Corbel" panose="020B0503020204020204" pitchFamily="34" charset="0"/>
              </a:rPr>
              <a:t>existing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interests</a:t>
            </a:r>
            <a:endParaRPr lang="it-IT" dirty="0">
              <a:solidFill>
                <a:schemeClr val="bg1"/>
              </a:solidFill>
              <a:latin typeface="Corbel" panose="020B0503020204020204" pitchFamily="34" charset="0"/>
            </a:endParaRPr>
          </a:p>
          <a:p>
            <a:r>
              <a:rPr lang="it-IT" dirty="0">
                <a:solidFill>
                  <a:schemeClr val="bg1"/>
                </a:solidFill>
                <a:latin typeface="Corbel" panose="020B0503020204020204" pitchFamily="34" charset="0"/>
              </a:rPr>
              <a:t>are more </a:t>
            </a:r>
            <a:r>
              <a:rPr lang="it-IT" dirty="0" err="1">
                <a:solidFill>
                  <a:schemeClr val="bg1"/>
                </a:solidFill>
                <a:latin typeface="Corbel" panose="020B0503020204020204" pitchFamily="34" charset="0"/>
              </a:rPr>
              <a:t>practical</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learners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wanting</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able</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apply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learned</a:t>
            </a:r>
            <a:r>
              <a:rPr lang="it-IT" dirty="0">
                <a:solidFill>
                  <a:schemeClr val="bg1"/>
                </a:solidFill>
                <a:latin typeface="Corbel" panose="020B0503020204020204" pitchFamily="34" charset="0"/>
              </a:rPr>
              <a:t> </a:t>
            </a:r>
          </a:p>
          <a:p>
            <a:r>
              <a:rPr lang="it-IT" dirty="0" err="1">
                <a:solidFill>
                  <a:schemeClr val="bg1"/>
                </a:solidFill>
                <a:latin typeface="Corbel" panose="020B0503020204020204" pitchFamily="34" charset="0"/>
              </a:rPr>
              <a:t>prefer</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treated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partners</a:t>
            </a:r>
            <a:r>
              <a:rPr lang="it-IT" dirty="0">
                <a:solidFill>
                  <a:schemeClr val="bg1"/>
                </a:solidFill>
                <a:latin typeface="Corbel" panose="020B0503020204020204" pitchFamily="34" charset="0"/>
              </a:rPr>
              <a:t> in the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experience</a:t>
            </a:r>
            <a:endParaRPr lang="it-IT" dirty="0">
              <a:solidFill>
                <a:schemeClr val="bg1"/>
              </a:solidFill>
              <a:latin typeface="Corbel" panose="020B0503020204020204" pitchFamily="34" charset="0"/>
            </a:endParaRPr>
          </a:p>
          <a:p>
            <a:pPr marL="0" indent="0">
              <a:buNone/>
            </a:pPr>
            <a:endParaRPr lang="it-IT" dirty="0">
              <a:latin typeface="Corbel" panose="020B0503020204020204" pitchFamily="34" charset="0"/>
            </a:endParaRPr>
          </a:p>
        </p:txBody>
      </p:sp>
    </p:spTree>
    <p:extLst>
      <p:ext uri="{BB962C8B-B14F-4D97-AF65-F5344CB8AC3E}">
        <p14:creationId xmlns:p14="http://schemas.microsoft.com/office/powerpoint/2010/main" val="25710806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99A21-0032-AA41-883B-AAF996BFE919}"/>
              </a:ext>
            </a:extLst>
          </p:cNvPr>
          <p:cNvSpPr>
            <a:spLocks noGrp="1"/>
          </p:cNvSpPr>
          <p:nvPr>
            <p:ph type="title"/>
          </p:nvPr>
        </p:nvSpPr>
        <p:spPr>
          <a:xfrm>
            <a:off x="640977" y="132043"/>
            <a:ext cx="10515600" cy="1325563"/>
          </a:xfrm>
        </p:spPr>
        <p:txBody>
          <a:bodyPr/>
          <a:lstStyle/>
          <a:p>
            <a:r>
              <a:rPr lang="it-IT" dirty="0" err="1">
                <a:latin typeface="Corbel" panose="020B0503020204020204" pitchFamily="34" charset="0"/>
              </a:rPr>
              <a:t>Compared</a:t>
            </a:r>
            <a:r>
              <a:rPr lang="it-IT" dirty="0">
                <a:latin typeface="Corbel" panose="020B0503020204020204" pitchFamily="34" charset="0"/>
              </a:rPr>
              <a:t> to </a:t>
            </a:r>
            <a:r>
              <a:rPr lang="it-IT" dirty="0" err="1">
                <a:latin typeface="Corbel" panose="020B0503020204020204" pitchFamily="34" charset="0"/>
              </a:rPr>
              <a:t>children</a:t>
            </a:r>
            <a:r>
              <a:rPr lang="it-IT" dirty="0">
                <a:latin typeface="Corbel" panose="020B0503020204020204" pitchFamily="34" charset="0"/>
              </a:rPr>
              <a:t>, </a:t>
            </a:r>
            <a:r>
              <a:rPr lang="it-IT" dirty="0" err="1">
                <a:latin typeface="Corbel" panose="020B0503020204020204" pitchFamily="34" charset="0"/>
              </a:rPr>
              <a:t>adults</a:t>
            </a:r>
            <a:r>
              <a:rPr lang="it-IT" dirty="0">
                <a:latin typeface="Corbel" panose="020B0503020204020204" pitchFamily="34" charset="0"/>
              </a:rPr>
              <a:t>:</a:t>
            </a:r>
          </a:p>
        </p:txBody>
      </p:sp>
      <p:sp>
        <p:nvSpPr>
          <p:cNvPr id="3" name="Content Placeholder 2">
            <a:extLst>
              <a:ext uri="{FF2B5EF4-FFF2-40B4-BE49-F238E27FC236}">
                <a16:creationId xmlns:a16="http://schemas.microsoft.com/office/drawing/2014/main" id="{2D6FE18A-3293-E64F-BB04-89568A893140}"/>
              </a:ext>
            </a:extLst>
          </p:cNvPr>
          <p:cNvSpPr>
            <a:spLocks noGrp="1"/>
          </p:cNvSpPr>
          <p:nvPr>
            <p:ph idx="1"/>
          </p:nvPr>
        </p:nvSpPr>
        <p:spPr>
          <a:xfrm>
            <a:off x="784412" y="1700119"/>
            <a:ext cx="10515600" cy="4351338"/>
          </a:xfrm>
        </p:spPr>
        <p:txBody>
          <a:bodyPr>
            <a:normAutofit lnSpcReduction="10000"/>
          </a:bodyPr>
          <a:lstStyle/>
          <a:p>
            <a:r>
              <a:rPr lang="it-IT" dirty="0">
                <a:latin typeface="Corbel" panose="020B0503020204020204" pitchFamily="34" charset="0"/>
              </a:rPr>
              <a:t>are </a:t>
            </a:r>
            <a:r>
              <a:rPr lang="it-IT" dirty="0" err="1">
                <a:latin typeface="Corbel" panose="020B0503020204020204" pitchFamily="34" charset="0"/>
              </a:rPr>
              <a:t>internally</a:t>
            </a:r>
            <a:r>
              <a:rPr lang="it-IT" dirty="0">
                <a:latin typeface="Corbel" panose="020B0503020204020204" pitchFamily="34" charset="0"/>
              </a:rPr>
              <a:t> </a:t>
            </a:r>
            <a:r>
              <a:rPr lang="it-IT" dirty="0" err="1">
                <a:latin typeface="Corbel" panose="020B0503020204020204" pitchFamily="34" charset="0"/>
              </a:rPr>
              <a:t>motivated</a:t>
            </a:r>
            <a:r>
              <a:rPr lang="it-IT" dirty="0">
                <a:latin typeface="Corbel" panose="020B0503020204020204" pitchFamily="34" charset="0"/>
              </a:rPr>
              <a:t> </a:t>
            </a:r>
          </a:p>
          <a:p>
            <a:r>
              <a:rPr lang="it-IT" dirty="0" err="1">
                <a:latin typeface="Corbel" panose="020B0503020204020204" pitchFamily="34" charset="0"/>
              </a:rPr>
              <a:t>prefer</a:t>
            </a:r>
            <a:r>
              <a:rPr lang="it-IT" dirty="0">
                <a:latin typeface="Corbel" panose="020B0503020204020204" pitchFamily="34" charset="0"/>
              </a:rPr>
              <a:t> to be </a:t>
            </a:r>
            <a:r>
              <a:rPr lang="it-IT" dirty="0" err="1">
                <a:latin typeface="Corbel" panose="020B0503020204020204" pitchFamily="34" charset="0"/>
              </a:rPr>
              <a:t>active</a:t>
            </a:r>
            <a:r>
              <a:rPr lang="it-IT" dirty="0">
                <a:latin typeface="Corbel" panose="020B0503020204020204" pitchFamily="34" charset="0"/>
              </a:rPr>
              <a:t> in </a:t>
            </a:r>
            <a:r>
              <a:rPr lang="it-IT" dirty="0" err="1">
                <a:latin typeface="Corbel" panose="020B0503020204020204" pitchFamily="34" charset="0"/>
              </a:rPr>
              <a:t>decisions</a:t>
            </a:r>
            <a:r>
              <a:rPr lang="it-IT" dirty="0">
                <a:latin typeface="Corbel" panose="020B0503020204020204" pitchFamily="34" charset="0"/>
              </a:rPr>
              <a:t> </a:t>
            </a:r>
            <a:r>
              <a:rPr lang="it-IT" dirty="0" err="1">
                <a:latin typeface="Corbel" panose="020B0503020204020204" pitchFamily="34" charset="0"/>
              </a:rPr>
              <a:t>relating</a:t>
            </a:r>
            <a:r>
              <a:rPr lang="it-IT" dirty="0">
                <a:latin typeface="Corbel" panose="020B0503020204020204" pitchFamily="34" charset="0"/>
              </a:rPr>
              <a:t> to </a:t>
            </a:r>
            <a:r>
              <a:rPr lang="it-IT" dirty="0" err="1">
                <a:latin typeface="Corbel" panose="020B0503020204020204" pitchFamily="34" charset="0"/>
              </a:rPr>
              <a:t>their</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a:t>
            </a:r>
          </a:p>
          <a:p>
            <a:r>
              <a:rPr lang="it-IT" dirty="0" err="1">
                <a:latin typeface="Corbel" panose="020B0503020204020204" pitchFamily="34" charset="0"/>
              </a:rPr>
              <a:t>they</a:t>
            </a:r>
            <a:r>
              <a:rPr lang="it-IT" dirty="0">
                <a:latin typeface="Corbel" panose="020B0503020204020204" pitchFamily="34" charset="0"/>
              </a:rPr>
              <a:t> </a:t>
            </a:r>
            <a:r>
              <a:rPr lang="it-IT" dirty="0" err="1">
                <a:latin typeface="Corbel" panose="020B0503020204020204" pitchFamily="34" charset="0"/>
              </a:rPr>
              <a:t>bring</a:t>
            </a:r>
            <a:r>
              <a:rPr lang="it-IT" dirty="0">
                <a:latin typeface="Corbel" panose="020B0503020204020204" pitchFamily="34" charset="0"/>
              </a:rPr>
              <a:t> a </a:t>
            </a:r>
            <a:r>
              <a:rPr lang="it-IT" dirty="0" err="1">
                <a:latin typeface="Corbel" panose="020B0503020204020204" pitchFamily="34" charset="0"/>
              </a:rPr>
              <a:t>lot</a:t>
            </a:r>
            <a:r>
              <a:rPr lang="it-IT" dirty="0">
                <a:latin typeface="Corbel" panose="020B0503020204020204" pitchFamily="34" charset="0"/>
              </a:rPr>
              <a:t> of </a:t>
            </a:r>
            <a:r>
              <a:rPr lang="it-IT" dirty="0" err="1">
                <a:latin typeface="Corbel" panose="020B0503020204020204" pitchFamily="34" charset="0"/>
              </a:rPr>
              <a:t>prior</a:t>
            </a:r>
            <a:r>
              <a:rPr lang="it-IT" dirty="0">
                <a:latin typeface="Corbel" panose="020B0503020204020204" pitchFamily="34" charset="0"/>
              </a:rPr>
              <a:t> </a:t>
            </a:r>
            <a:r>
              <a:rPr lang="it-IT" dirty="0" err="1">
                <a:latin typeface="Corbel" panose="020B0503020204020204" pitchFamily="34" charset="0"/>
              </a:rPr>
              <a:t>knowledge</a:t>
            </a:r>
            <a:r>
              <a:rPr lang="it-IT" dirty="0">
                <a:latin typeface="Corbel" panose="020B0503020204020204" pitchFamily="34" charset="0"/>
              </a:rPr>
              <a:t> and </a:t>
            </a:r>
            <a:r>
              <a:rPr lang="it-IT" dirty="0" err="1">
                <a:latin typeface="Corbel" panose="020B0503020204020204" pitchFamily="34" charset="0"/>
              </a:rPr>
              <a:t>experience</a:t>
            </a:r>
            <a:r>
              <a:rPr lang="it-IT" dirty="0">
                <a:latin typeface="Corbel" panose="020B0503020204020204" pitchFamily="34" charset="0"/>
              </a:rPr>
              <a:t> to </a:t>
            </a:r>
            <a:r>
              <a:rPr lang="it-IT" dirty="0" err="1">
                <a:latin typeface="Corbel" panose="020B0503020204020204" pitchFamily="34" charset="0"/>
              </a:rPr>
              <a:t>learning</a:t>
            </a:r>
            <a:r>
              <a:rPr lang="it-IT" dirty="0">
                <a:latin typeface="Corbel" panose="020B0503020204020204" pitchFamily="34" charset="0"/>
              </a:rPr>
              <a:t> </a:t>
            </a:r>
          </a:p>
          <a:p>
            <a:r>
              <a:rPr lang="it-IT" dirty="0" err="1">
                <a:latin typeface="Corbel" panose="020B0503020204020204" pitchFamily="34" charset="0"/>
              </a:rPr>
              <a:t>need</a:t>
            </a:r>
            <a:r>
              <a:rPr lang="it-IT" dirty="0">
                <a:latin typeface="Corbel" panose="020B0503020204020204" pitchFamily="34" charset="0"/>
              </a:rPr>
              <a:t> to </a:t>
            </a:r>
            <a:r>
              <a:rPr lang="it-IT" dirty="0" err="1">
                <a:latin typeface="Corbel" panose="020B0503020204020204" pitchFamily="34" charset="0"/>
              </a:rPr>
              <a:t>have</a:t>
            </a:r>
            <a:r>
              <a:rPr lang="it-IT" dirty="0">
                <a:latin typeface="Corbel" panose="020B0503020204020204" pitchFamily="34" charset="0"/>
              </a:rPr>
              <a:t> new </a:t>
            </a:r>
            <a:r>
              <a:rPr lang="it-IT" dirty="0" err="1">
                <a:latin typeface="Corbel" panose="020B0503020204020204" pitchFamily="34" charset="0"/>
              </a:rPr>
              <a:t>knowledge</a:t>
            </a:r>
            <a:r>
              <a:rPr lang="it-IT" dirty="0">
                <a:latin typeface="Corbel" panose="020B0503020204020204" pitchFamily="34" charset="0"/>
              </a:rPr>
              <a:t> </a:t>
            </a:r>
            <a:r>
              <a:rPr lang="it-IT" dirty="0" err="1">
                <a:latin typeface="Corbel" panose="020B0503020204020204" pitchFamily="34" charset="0"/>
              </a:rPr>
              <a:t>linked</a:t>
            </a:r>
            <a:r>
              <a:rPr lang="it-IT" dirty="0">
                <a:latin typeface="Corbel" panose="020B0503020204020204" pitchFamily="34" charset="0"/>
              </a:rPr>
              <a:t> with </a:t>
            </a:r>
            <a:r>
              <a:rPr lang="it-IT" dirty="0" err="1">
                <a:latin typeface="Corbel" panose="020B0503020204020204" pitchFamily="34" charset="0"/>
              </a:rPr>
              <a:t>existing</a:t>
            </a:r>
            <a:r>
              <a:rPr lang="it-IT" dirty="0">
                <a:latin typeface="Corbel" panose="020B0503020204020204" pitchFamily="34" charset="0"/>
              </a:rPr>
              <a:t> information</a:t>
            </a:r>
          </a:p>
          <a:p>
            <a:r>
              <a:rPr lang="it-IT" dirty="0">
                <a:latin typeface="Corbel" panose="020B0503020204020204" pitchFamily="34" charset="0"/>
              </a:rPr>
              <a:t>are goal-</a:t>
            </a:r>
            <a:r>
              <a:rPr lang="it-IT" dirty="0" err="1">
                <a:latin typeface="Corbel" panose="020B0503020204020204" pitchFamily="34" charset="0"/>
              </a:rPr>
              <a:t>oriented</a:t>
            </a:r>
            <a:r>
              <a:rPr lang="it-IT" dirty="0">
                <a:latin typeface="Corbel" panose="020B0503020204020204" pitchFamily="34" charset="0"/>
              </a:rPr>
              <a:t> (so </a:t>
            </a:r>
            <a:r>
              <a:rPr lang="it-IT" dirty="0" err="1">
                <a:latin typeface="Corbel" panose="020B0503020204020204" pitchFamily="34" charset="0"/>
              </a:rPr>
              <a:t>learning</a:t>
            </a:r>
            <a:r>
              <a:rPr lang="it-IT" dirty="0">
                <a:latin typeface="Corbel" panose="020B0503020204020204" pitchFamily="34" charset="0"/>
              </a:rPr>
              <a:t> for </a:t>
            </a:r>
            <a:r>
              <a:rPr lang="it-IT" dirty="0" err="1">
                <a:latin typeface="Corbel" panose="020B0503020204020204" pitchFamily="34" charset="0"/>
              </a:rPr>
              <a:t>learning's</a:t>
            </a:r>
            <a:r>
              <a:rPr lang="it-IT" dirty="0">
                <a:latin typeface="Corbel" panose="020B0503020204020204" pitchFamily="34" charset="0"/>
              </a:rPr>
              <a:t> </a:t>
            </a:r>
            <a:r>
              <a:rPr lang="it-IT" dirty="0" err="1">
                <a:latin typeface="Corbel" panose="020B0503020204020204" pitchFamily="34" charset="0"/>
              </a:rPr>
              <a:t>sake</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unsatisfactory</a:t>
            </a:r>
            <a:r>
              <a:rPr lang="it-IT">
                <a:latin typeface="Corbel" panose="020B0503020204020204" pitchFamily="34" charset="0"/>
              </a:rPr>
              <a:t>)  </a:t>
            </a:r>
            <a:r>
              <a:rPr lang="it-IT" dirty="0" err="1">
                <a:latin typeface="Corbel" panose="020B0503020204020204" pitchFamily="34" charset="0"/>
              </a:rPr>
              <a:t>prefer</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a:t>
            </a:r>
            <a:r>
              <a:rPr lang="it-IT" dirty="0" err="1">
                <a:latin typeface="Corbel" panose="020B0503020204020204" pitchFamily="34" charset="0"/>
              </a:rPr>
              <a:t>what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authentic</a:t>
            </a:r>
            <a:r>
              <a:rPr lang="it-IT" dirty="0">
                <a:latin typeface="Corbel" panose="020B0503020204020204" pitchFamily="34" charset="0"/>
              </a:rPr>
              <a:t> and </a:t>
            </a:r>
            <a:r>
              <a:rPr lang="it-IT" dirty="0" err="1">
                <a:latin typeface="Corbel" panose="020B0503020204020204" pitchFamily="34" charset="0"/>
              </a:rPr>
              <a:t>directly</a:t>
            </a:r>
            <a:r>
              <a:rPr lang="it-IT" dirty="0">
                <a:latin typeface="Corbel" panose="020B0503020204020204" pitchFamily="34" charset="0"/>
              </a:rPr>
              <a:t> </a:t>
            </a:r>
            <a:r>
              <a:rPr lang="it-IT" dirty="0" err="1">
                <a:latin typeface="Corbel" panose="020B0503020204020204" pitchFamily="34" charset="0"/>
              </a:rPr>
              <a:t>relevant</a:t>
            </a:r>
            <a:r>
              <a:rPr lang="it-IT" dirty="0">
                <a:latin typeface="Corbel" panose="020B0503020204020204" pitchFamily="34" charset="0"/>
              </a:rPr>
              <a:t> to </a:t>
            </a:r>
            <a:r>
              <a:rPr lang="it-IT" dirty="0" err="1">
                <a:latin typeface="Corbel" panose="020B0503020204020204" pitchFamily="34" charset="0"/>
              </a:rPr>
              <a:t>their</a:t>
            </a:r>
            <a:r>
              <a:rPr lang="it-IT" dirty="0">
                <a:latin typeface="Corbel" panose="020B0503020204020204" pitchFamily="34" charset="0"/>
              </a:rPr>
              <a:t> work or </a:t>
            </a:r>
            <a:r>
              <a:rPr lang="it-IT" dirty="0" err="1">
                <a:latin typeface="Corbel" panose="020B0503020204020204" pitchFamily="34" charset="0"/>
              </a:rPr>
              <a:t>existing</a:t>
            </a:r>
            <a:r>
              <a:rPr lang="it-IT" dirty="0">
                <a:latin typeface="Corbel" panose="020B0503020204020204" pitchFamily="34" charset="0"/>
              </a:rPr>
              <a:t> </a:t>
            </a:r>
            <a:r>
              <a:rPr lang="it-IT" dirty="0" err="1">
                <a:latin typeface="Corbel" panose="020B0503020204020204" pitchFamily="34" charset="0"/>
              </a:rPr>
              <a:t>interests</a:t>
            </a:r>
            <a:endParaRPr lang="it-IT" dirty="0">
              <a:latin typeface="Corbel" panose="020B0503020204020204" pitchFamily="34" charset="0"/>
            </a:endParaRPr>
          </a:p>
          <a:p>
            <a:r>
              <a:rPr lang="it-IT" dirty="0">
                <a:solidFill>
                  <a:schemeClr val="bg1"/>
                </a:solidFill>
                <a:latin typeface="Corbel" panose="020B0503020204020204" pitchFamily="34" charset="0"/>
              </a:rPr>
              <a:t>are more </a:t>
            </a:r>
            <a:r>
              <a:rPr lang="it-IT" dirty="0" err="1">
                <a:solidFill>
                  <a:schemeClr val="bg1"/>
                </a:solidFill>
                <a:latin typeface="Corbel" panose="020B0503020204020204" pitchFamily="34" charset="0"/>
              </a:rPr>
              <a:t>practical</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learners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wanting</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able</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apply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learned</a:t>
            </a:r>
            <a:r>
              <a:rPr lang="it-IT" dirty="0">
                <a:solidFill>
                  <a:schemeClr val="bg1"/>
                </a:solidFill>
                <a:latin typeface="Corbel" panose="020B0503020204020204" pitchFamily="34" charset="0"/>
              </a:rPr>
              <a:t> </a:t>
            </a:r>
          </a:p>
          <a:p>
            <a:r>
              <a:rPr lang="it-IT" dirty="0" err="1">
                <a:solidFill>
                  <a:schemeClr val="bg1"/>
                </a:solidFill>
                <a:latin typeface="Corbel" panose="020B0503020204020204" pitchFamily="34" charset="0"/>
              </a:rPr>
              <a:t>prefer</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treated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partners</a:t>
            </a:r>
            <a:r>
              <a:rPr lang="it-IT" dirty="0">
                <a:solidFill>
                  <a:schemeClr val="bg1"/>
                </a:solidFill>
                <a:latin typeface="Corbel" panose="020B0503020204020204" pitchFamily="34" charset="0"/>
              </a:rPr>
              <a:t> in the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experience</a:t>
            </a:r>
            <a:endParaRPr lang="it-IT" dirty="0">
              <a:solidFill>
                <a:schemeClr val="bg1"/>
              </a:solidFill>
              <a:latin typeface="Corbel" panose="020B0503020204020204" pitchFamily="34" charset="0"/>
            </a:endParaRPr>
          </a:p>
          <a:p>
            <a:pPr marL="0" indent="0">
              <a:buNone/>
            </a:pPr>
            <a:endParaRPr lang="it-IT" dirty="0">
              <a:latin typeface="Corbel" panose="020B0503020204020204" pitchFamily="34" charset="0"/>
            </a:endParaRPr>
          </a:p>
        </p:txBody>
      </p:sp>
    </p:spTree>
    <p:extLst>
      <p:ext uri="{BB962C8B-B14F-4D97-AF65-F5344CB8AC3E}">
        <p14:creationId xmlns:p14="http://schemas.microsoft.com/office/powerpoint/2010/main" val="19690846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99A21-0032-AA41-883B-AAF996BFE919}"/>
              </a:ext>
            </a:extLst>
          </p:cNvPr>
          <p:cNvSpPr>
            <a:spLocks noGrp="1"/>
          </p:cNvSpPr>
          <p:nvPr>
            <p:ph type="title"/>
          </p:nvPr>
        </p:nvSpPr>
        <p:spPr>
          <a:xfrm>
            <a:off x="640977" y="132043"/>
            <a:ext cx="10515600" cy="1325563"/>
          </a:xfrm>
        </p:spPr>
        <p:txBody>
          <a:bodyPr/>
          <a:lstStyle/>
          <a:p>
            <a:r>
              <a:rPr lang="it-IT" dirty="0" err="1">
                <a:latin typeface="Corbel" panose="020B0503020204020204" pitchFamily="34" charset="0"/>
              </a:rPr>
              <a:t>Compared</a:t>
            </a:r>
            <a:r>
              <a:rPr lang="it-IT" dirty="0">
                <a:latin typeface="Corbel" panose="020B0503020204020204" pitchFamily="34" charset="0"/>
              </a:rPr>
              <a:t> to </a:t>
            </a:r>
            <a:r>
              <a:rPr lang="it-IT" dirty="0" err="1">
                <a:latin typeface="Corbel" panose="020B0503020204020204" pitchFamily="34" charset="0"/>
              </a:rPr>
              <a:t>children</a:t>
            </a:r>
            <a:r>
              <a:rPr lang="it-IT" dirty="0">
                <a:latin typeface="Corbel" panose="020B0503020204020204" pitchFamily="34" charset="0"/>
              </a:rPr>
              <a:t>, </a:t>
            </a:r>
            <a:r>
              <a:rPr lang="it-IT" dirty="0" err="1">
                <a:latin typeface="Corbel" panose="020B0503020204020204" pitchFamily="34" charset="0"/>
              </a:rPr>
              <a:t>adults</a:t>
            </a:r>
            <a:r>
              <a:rPr lang="it-IT" dirty="0">
                <a:latin typeface="Corbel" panose="020B0503020204020204" pitchFamily="34" charset="0"/>
              </a:rPr>
              <a:t>:</a:t>
            </a:r>
          </a:p>
        </p:txBody>
      </p:sp>
      <p:sp>
        <p:nvSpPr>
          <p:cNvPr id="3" name="Content Placeholder 2">
            <a:extLst>
              <a:ext uri="{FF2B5EF4-FFF2-40B4-BE49-F238E27FC236}">
                <a16:creationId xmlns:a16="http://schemas.microsoft.com/office/drawing/2014/main" id="{2D6FE18A-3293-E64F-BB04-89568A893140}"/>
              </a:ext>
            </a:extLst>
          </p:cNvPr>
          <p:cNvSpPr>
            <a:spLocks noGrp="1"/>
          </p:cNvSpPr>
          <p:nvPr>
            <p:ph idx="1"/>
          </p:nvPr>
        </p:nvSpPr>
        <p:spPr>
          <a:xfrm>
            <a:off x="784412" y="1700119"/>
            <a:ext cx="10515600" cy="4351338"/>
          </a:xfrm>
        </p:spPr>
        <p:txBody>
          <a:bodyPr>
            <a:normAutofit lnSpcReduction="10000"/>
          </a:bodyPr>
          <a:lstStyle/>
          <a:p>
            <a:r>
              <a:rPr lang="it-IT" dirty="0">
                <a:latin typeface="Corbel" panose="020B0503020204020204" pitchFamily="34" charset="0"/>
              </a:rPr>
              <a:t>are </a:t>
            </a:r>
            <a:r>
              <a:rPr lang="it-IT" dirty="0" err="1">
                <a:latin typeface="Corbel" panose="020B0503020204020204" pitchFamily="34" charset="0"/>
              </a:rPr>
              <a:t>internally</a:t>
            </a:r>
            <a:r>
              <a:rPr lang="it-IT" dirty="0">
                <a:latin typeface="Corbel" panose="020B0503020204020204" pitchFamily="34" charset="0"/>
              </a:rPr>
              <a:t> </a:t>
            </a:r>
            <a:r>
              <a:rPr lang="it-IT" dirty="0" err="1">
                <a:latin typeface="Corbel" panose="020B0503020204020204" pitchFamily="34" charset="0"/>
              </a:rPr>
              <a:t>motivated</a:t>
            </a:r>
            <a:r>
              <a:rPr lang="it-IT" dirty="0">
                <a:latin typeface="Corbel" panose="020B0503020204020204" pitchFamily="34" charset="0"/>
              </a:rPr>
              <a:t> </a:t>
            </a:r>
          </a:p>
          <a:p>
            <a:r>
              <a:rPr lang="it-IT" dirty="0" err="1">
                <a:latin typeface="Corbel" panose="020B0503020204020204" pitchFamily="34" charset="0"/>
              </a:rPr>
              <a:t>prefer</a:t>
            </a:r>
            <a:r>
              <a:rPr lang="it-IT" dirty="0">
                <a:latin typeface="Corbel" panose="020B0503020204020204" pitchFamily="34" charset="0"/>
              </a:rPr>
              <a:t> to be </a:t>
            </a:r>
            <a:r>
              <a:rPr lang="it-IT" dirty="0" err="1">
                <a:latin typeface="Corbel" panose="020B0503020204020204" pitchFamily="34" charset="0"/>
              </a:rPr>
              <a:t>active</a:t>
            </a:r>
            <a:r>
              <a:rPr lang="it-IT" dirty="0">
                <a:latin typeface="Corbel" panose="020B0503020204020204" pitchFamily="34" charset="0"/>
              </a:rPr>
              <a:t> in </a:t>
            </a:r>
            <a:r>
              <a:rPr lang="it-IT" dirty="0" err="1">
                <a:latin typeface="Corbel" panose="020B0503020204020204" pitchFamily="34" charset="0"/>
              </a:rPr>
              <a:t>decisions</a:t>
            </a:r>
            <a:r>
              <a:rPr lang="it-IT" dirty="0">
                <a:latin typeface="Corbel" panose="020B0503020204020204" pitchFamily="34" charset="0"/>
              </a:rPr>
              <a:t> </a:t>
            </a:r>
            <a:r>
              <a:rPr lang="it-IT" dirty="0" err="1">
                <a:latin typeface="Corbel" panose="020B0503020204020204" pitchFamily="34" charset="0"/>
              </a:rPr>
              <a:t>relating</a:t>
            </a:r>
            <a:r>
              <a:rPr lang="it-IT" dirty="0">
                <a:latin typeface="Corbel" panose="020B0503020204020204" pitchFamily="34" charset="0"/>
              </a:rPr>
              <a:t> to </a:t>
            </a:r>
            <a:r>
              <a:rPr lang="it-IT" dirty="0" err="1">
                <a:latin typeface="Corbel" panose="020B0503020204020204" pitchFamily="34" charset="0"/>
              </a:rPr>
              <a:t>their</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a:t>
            </a:r>
          </a:p>
          <a:p>
            <a:r>
              <a:rPr lang="it-IT" dirty="0" err="1">
                <a:latin typeface="Corbel" panose="020B0503020204020204" pitchFamily="34" charset="0"/>
              </a:rPr>
              <a:t>they</a:t>
            </a:r>
            <a:r>
              <a:rPr lang="it-IT" dirty="0">
                <a:latin typeface="Corbel" panose="020B0503020204020204" pitchFamily="34" charset="0"/>
              </a:rPr>
              <a:t> </a:t>
            </a:r>
            <a:r>
              <a:rPr lang="it-IT" dirty="0" err="1">
                <a:latin typeface="Corbel" panose="020B0503020204020204" pitchFamily="34" charset="0"/>
              </a:rPr>
              <a:t>bring</a:t>
            </a:r>
            <a:r>
              <a:rPr lang="it-IT" dirty="0">
                <a:latin typeface="Corbel" panose="020B0503020204020204" pitchFamily="34" charset="0"/>
              </a:rPr>
              <a:t> a </a:t>
            </a:r>
            <a:r>
              <a:rPr lang="it-IT" dirty="0" err="1">
                <a:latin typeface="Corbel" panose="020B0503020204020204" pitchFamily="34" charset="0"/>
              </a:rPr>
              <a:t>lot</a:t>
            </a:r>
            <a:r>
              <a:rPr lang="it-IT" dirty="0">
                <a:latin typeface="Corbel" panose="020B0503020204020204" pitchFamily="34" charset="0"/>
              </a:rPr>
              <a:t> of </a:t>
            </a:r>
            <a:r>
              <a:rPr lang="it-IT" dirty="0" err="1">
                <a:latin typeface="Corbel" panose="020B0503020204020204" pitchFamily="34" charset="0"/>
              </a:rPr>
              <a:t>prior</a:t>
            </a:r>
            <a:r>
              <a:rPr lang="it-IT" dirty="0">
                <a:latin typeface="Corbel" panose="020B0503020204020204" pitchFamily="34" charset="0"/>
              </a:rPr>
              <a:t> </a:t>
            </a:r>
            <a:r>
              <a:rPr lang="it-IT" dirty="0" err="1">
                <a:latin typeface="Corbel" panose="020B0503020204020204" pitchFamily="34" charset="0"/>
              </a:rPr>
              <a:t>knowledge</a:t>
            </a:r>
            <a:r>
              <a:rPr lang="it-IT" dirty="0">
                <a:latin typeface="Corbel" panose="020B0503020204020204" pitchFamily="34" charset="0"/>
              </a:rPr>
              <a:t> and </a:t>
            </a:r>
            <a:r>
              <a:rPr lang="it-IT" dirty="0" err="1">
                <a:latin typeface="Corbel" panose="020B0503020204020204" pitchFamily="34" charset="0"/>
              </a:rPr>
              <a:t>experience</a:t>
            </a:r>
            <a:r>
              <a:rPr lang="it-IT" dirty="0">
                <a:latin typeface="Corbel" panose="020B0503020204020204" pitchFamily="34" charset="0"/>
              </a:rPr>
              <a:t> to </a:t>
            </a:r>
            <a:r>
              <a:rPr lang="it-IT" dirty="0" err="1">
                <a:latin typeface="Corbel" panose="020B0503020204020204" pitchFamily="34" charset="0"/>
              </a:rPr>
              <a:t>learning</a:t>
            </a:r>
            <a:r>
              <a:rPr lang="it-IT" dirty="0">
                <a:latin typeface="Corbel" panose="020B0503020204020204" pitchFamily="34" charset="0"/>
              </a:rPr>
              <a:t> </a:t>
            </a:r>
          </a:p>
          <a:p>
            <a:r>
              <a:rPr lang="it-IT" dirty="0" err="1">
                <a:latin typeface="Corbel" panose="020B0503020204020204" pitchFamily="34" charset="0"/>
              </a:rPr>
              <a:t>need</a:t>
            </a:r>
            <a:r>
              <a:rPr lang="it-IT" dirty="0">
                <a:latin typeface="Corbel" panose="020B0503020204020204" pitchFamily="34" charset="0"/>
              </a:rPr>
              <a:t> to </a:t>
            </a:r>
            <a:r>
              <a:rPr lang="it-IT" dirty="0" err="1">
                <a:latin typeface="Corbel" panose="020B0503020204020204" pitchFamily="34" charset="0"/>
              </a:rPr>
              <a:t>have</a:t>
            </a:r>
            <a:r>
              <a:rPr lang="it-IT" dirty="0">
                <a:latin typeface="Corbel" panose="020B0503020204020204" pitchFamily="34" charset="0"/>
              </a:rPr>
              <a:t> new </a:t>
            </a:r>
            <a:r>
              <a:rPr lang="it-IT" dirty="0" err="1">
                <a:latin typeface="Corbel" panose="020B0503020204020204" pitchFamily="34" charset="0"/>
              </a:rPr>
              <a:t>knowledge</a:t>
            </a:r>
            <a:r>
              <a:rPr lang="it-IT" dirty="0">
                <a:latin typeface="Corbel" panose="020B0503020204020204" pitchFamily="34" charset="0"/>
              </a:rPr>
              <a:t> </a:t>
            </a:r>
            <a:r>
              <a:rPr lang="it-IT" dirty="0" err="1">
                <a:latin typeface="Corbel" panose="020B0503020204020204" pitchFamily="34" charset="0"/>
              </a:rPr>
              <a:t>linked</a:t>
            </a:r>
            <a:r>
              <a:rPr lang="it-IT" dirty="0">
                <a:latin typeface="Corbel" panose="020B0503020204020204" pitchFamily="34" charset="0"/>
              </a:rPr>
              <a:t> with </a:t>
            </a:r>
            <a:r>
              <a:rPr lang="it-IT" dirty="0" err="1">
                <a:latin typeface="Corbel" panose="020B0503020204020204" pitchFamily="34" charset="0"/>
              </a:rPr>
              <a:t>existing</a:t>
            </a:r>
            <a:r>
              <a:rPr lang="it-IT" dirty="0">
                <a:latin typeface="Corbel" panose="020B0503020204020204" pitchFamily="34" charset="0"/>
              </a:rPr>
              <a:t> information</a:t>
            </a:r>
          </a:p>
          <a:p>
            <a:r>
              <a:rPr lang="it-IT" dirty="0">
                <a:latin typeface="Corbel" panose="020B0503020204020204" pitchFamily="34" charset="0"/>
              </a:rPr>
              <a:t>are goal-</a:t>
            </a:r>
            <a:r>
              <a:rPr lang="it-IT" dirty="0" err="1">
                <a:latin typeface="Corbel" panose="020B0503020204020204" pitchFamily="34" charset="0"/>
              </a:rPr>
              <a:t>oriented</a:t>
            </a:r>
            <a:r>
              <a:rPr lang="it-IT" dirty="0">
                <a:latin typeface="Corbel" panose="020B0503020204020204" pitchFamily="34" charset="0"/>
              </a:rPr>
              <a:t> (so </a:t>
            </a:r>
            <a:r>
              <a:rPr lang="it-IT" dirty="0" err="1">
                <a:latin typeface="Corbel" panose="020B0503020204020204" pitchFamily="34" charset="0"/>
              </a:rPr>
              <a:t>learning</a:t>
            </a:r>
            <a:r>
              <a:rPr lang="it-IT" dirty="0">
                <a:latin typeface="Corbel" panose="020B0503020204020204" pitchFamily="34" charset="0"/>
              </a:rPr>
              <a:t> for </a:t>
            </a:r>
            <a:r>
              <a:rPr lang="it-IT" dirty="0" err="1">
                <a:latin typeface="Corbel" panose="020B0503020204020204" pitchFamily="34" charset="0"/>
              </a:rPr>
              <a:t>learning's</a:t>
            </a:r>
            <a:r>
              <a:rPr lang="it-IT" dirty="0">
                <a:latin typeface="Corbel" panose="020B0503020204020204" pitchFamily="34" charset="0"/>
              </a:rPr>
              <a:t> </a:t>
            </a:r>
            <a:r>
              <a:rPr lang="it-IT" dirty="0" err="1">
                <a:latin typeface="Corbel" panose="020B0503020204020204" pitchFamily="34" charset="0"/>
              </a:rPr>
              <a:t>sake</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unsatisfactory</a:t>
            </a:r>
            <a:r>
              <a:rPr lang="it-IT">
                <a:latin typeface="Corbel" panose="020B0503020204020204" pitchFamily="34" charset="0"/>
              </a:rPr>
              <a:t>)  </a:t>
            </a:r>
            <a:r>
              <a:rPr lang="it-IT" dirty="0" err="1">
                <a:latin typeface="Corbel" panose="020B0503020204020204" pitchFamily="34" charset="0"/>
              </a:rPr>
              <a:t>prefer</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a:t>
            </a:r>
            <a:r>
              <a:rPr lang="it-IT" dirty="0" err="1">
                <a:latin typeface="Corbel" panose="020B0503020204020204" pitchFamily="34" charset="0"/>
              </a:rPr>
              <a:t>what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authentic</a:t>
            </a:r>
            <a:r>
              <a:rPr lang="it-IT" dirty="0">
                <a:latin typeface="Corbel" panose="020B0503020204020204" pitchFamily="34" charset="0"/>
              </a:rPr>
              <a:t> and </a:t>
            </a:r>
            <a:r>
              <a:rPr lang="it-IT" dirty="0" err="1">
                <a:latin typeface="Corbel" panose="020B0503020204020204" pitchFamily="34" charset="0"/>
              </a:rPr>
              <a:t>directly</a:t>
            </a:r>
            <a:r>
              <a:rPr lang="it-IT" dirty="0">
                <a:latin typeface="Corbel" panose="020B0503020204020204" pitchFamily="34" charset="0"/>
              </a:rPr>
              <a:t> </a:t>
            </a:r>
            <a:r>
              <a:rPr lang="it-IT" dirty="0" err="1">
                <a:latin typeface="Corbel" panose="020B0503020204020204" pitchFamily="34" charset="0"/>
              </a:rPr>
              <a:t>relevant</a:t>
            </a:r>
            <a:r>
              <a:rPr lang="it-IT" dirty="0">
                <a:latin typeface="Corbel" panose="020B0503020204020204" pitchFamily="34" charset="0"/>
              </a:rPr>
              <a:t> to </a:t>
            </a:r>
            <a:r>
              <a:rPr lang="it-IT" dirty="0" err="1">
                <a:latin typeface="Corbel" panose="020B0503020204020204" pitchFamily="34" charset="0"/>
              </a:rPr>
              <a:t>their</a:t>
            </a:r>
            <a:r>
              <a:rPr lang="it-IT" dirty="0">
                <a:latin typeface="Corbel" panose="020B0503020204020204" pitchFamily="34" charset="0"/>
              </a:rPr>
              <a:t> work or </a:t>
            </a:r>
            <a:r>
              <a:rPr lang="it-IT" dirty="0" err="1">
                <a:latin typeface="Corbel" panose="020B0503020204020204" pitchFamily="34" charset="0"/>
              </a:rPr>
              <a:t>existing</a:t>
            </a:r>
            <a:r>
              <a:rPr lang="it-IT" dirty="0">
                <a:latin typeface="Corbel" panose="020B0503020204020204" pitchFamily="34" charset="0"/>
              </a:rPr>
              <a:t> </a:t>
            </a:r>
            <a:r>
              <a:rPr lang="it-IT" dirty="0" err="1">
                <a:latin typeface="Corbel" panose="020B0503020204020204" pitchFamily="34" charset="0"/>
              </a:rPr>
              <a:t>interests</a:t>
            </a:r>
            <a:endParaRPr lang="it-IT" dirty="0">
              <a:latin typeface="Corbel" panose="020B0503020204020204" pitchFamily="34" charset="0"/>
            </a:endParaRPr>
          </a:p>
          <a:p>
            <a:r>
              <a:rPr lang="it-IT" dirty="0">
                <a:latin typeface="Corbel" panose="020B0503020204020204" pitchFamily="34" charset="0"/>
              </a:rPr>
              <a:t>are more </a:t>
            </a:r>
            <a:r>
              <a:rPr lang="it-IT" dirty="0" err="1">
                <a:latin typeface="Corbel" panose="020B0503020204020204" pitchFamily="34" charset="0"/>
              </a:rPr>
              <a:t>practical</a:t>
            </a:r>
            <a:r>
              <a:rPr lang="it-IT" dirty="0">
                <a:latin typeface="Corbel" panose="020B0503020204020204" pitchFamily="34" charset="0"/>
              </a:rPr>
              <a:t> </a:t>
            </a:r>
            <a:r>
              <a:rPr lang="it-IT" dirty="0" err="1">
                <a:latin typeface="Corbel" panose="020B0503020204020204" pitchFamily="34" charset="0"/>
              </a:rPr>
              <a:t>learners</a:t>
            </a:r>
            <a:r>
              <a:rPr lang="it-IT" dirty="0">
                <a:latin typeface="Corbel" panose="020B0503020204020204" pitchFamily="34" charset="0"/>
              </a:rPr>
              <a:t>, </a:t>
            </a:r>
            <a:r>
              <a:rPr lang="it-IT" dirty="0" err="1">
                <a:latin typeface="Corbel" panose="020B0503020204020204" pitchFamily="34" charset="0"/>
              </a:rPr>
              <a:t>wanting</a:t>
            </a:r>
            <a:r>
              <a:rPr lang="it-IT" dirty="0">
                <a:latin typeface="Corbel" panose="020B0503020204020204" pitchFamily="34" charset="0"/>
              </a:rPr>
              <a:t> to be </a:t>
            </a:r>
            <a:r>
              <a:rPr lang="it-IT" dirty="0" err="1">
                <a:latin typeface="Corbel" panose="020B0503020204020204" pitchFamily="34" charset="0"/>
              </a:rPr>
              <a:t>able</a:t>
            </a:r>
            <a:r>
              <a:rPr lang="it-IT" dirty="0">
                <a:latin typeface="Corbel" panose="020B0503020204020204" pitchFamily="34" charset="0"/>
              </a:rPr>
              <a:t> to </a:t>
            </a:r>
            <a:r>
              <a:rPr lang="it-IT" dirty="0" err="1">
                <a:latin typeface="Corbel" panose="020B0503020204020204" pitchFamily="34" charset="0"/>
              </a:rPr>
              <a:t>apply</a:t>
            </a:r>
            <a:r>
              <a:rPr lang="it-IT" dirty="0">
                <a:latin typeface="Corbel" panose="020B0503020204020204" pitchFamily="34" charset="0"/>
              </a:rPr>
              <a:t> </a:t>
            </a:r>
            <a:r>
              <a:rPr lang="it-IT" dirty="0" err="1">
                <a:latin typeface="Corbel" panose="020B0503020204020204" pitchFamily="34" charset="0"/>
              </a:rPr>
              <a:t>what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learned</a:t>
            </a:r>
            <a:r>
              <a:rPr lang="it-IT" dirty="0">
                <a:latin typeface="Corbel" panose="020B0503020204020204" pitchFamily="34" charset="0"/>
              </a:rPr>
              <a:t> </a:t>
            </a:r>
          </a:p>
          <a:p>
            <a:r>
              <a:rPr lang="it-IT" dirty="0" err="1">
                <a:solidFill>
                  <a:schemeClr val="bg1"/>
                </a:solidFill>
                <a:latin typeface="Corbel" panose="020B0503020204020204" pitchFamily="34" charset="0"/>
              </a:rPr>
              <a:t>prefer</a:t>
            </a:r>
            <a:r>
              <a:rPr lang="it-IT" dirty="0">
                <a:solidFill>
                  <a:schemeClr val="bg1"/>
                </a:solidFill>
                <a:latin typeface="Corbel" panose="020B0503020204020204" pitchFamily="34" charset="0"/>
              </a:rPr>
              <a:t> to be </a:t>
            </a:r>
            <a:r>
              <a:rPr lang="it-IT" dirty="0" err="1">
                <a:solidFill>
                  <a:schemeClr val="bg1"/>
                </a:solidFill>
                <a:latin typeface="Corbel" panose="020B0503020204020204" pitchFamily="34" charset="0"/>
              </a:rPr>
              <a:t>treated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partners</a:t>
            </a:r>
            <a:r>
              <a:rPr lang="it-IT" dirty="0">
                <a:solidFill>
                  <a:schemeClr val="bg1"/>
                </a:solidFill>
                <a:latin typeface="Corbel" panose="020B0503020204020204" pitchFamily="34" charset="0"/>
              </a:rPr>
              <a:t> in the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experience</a:t>
            </a:r>
            <a:endParaRPr lang="it-IT" dirty="0">
              <a:solidFill>
                <a:schemeClr val="bg1"/>
              </a:solidFill>
              <a:latin typeface="Corbel" panose="020B0503020204020204" pitchFamily="34" charset="0"/>
            </a:endParaRPr>
          </a:p>
          <a:p>
            <a:pPr marL="0" indent="0">
              <a:buNone/>
            </a:pPr>
            <a:endParaRPr lang="it-IT" dirty="0">
              <a:latin typeface="Corbel" panose="020B0503020204020204" pitchFamily="34" charset="0"/>
            </a:endParaRPr>
          </a:p>
        </p:txBody>
      </p:sp>
    </p:spTree>
    <p:extLst>
      <p:ext uri="{BB962C8B-B14F-4D97-AF65-F5344CB8AC3E}">
        <p14:creationId xmlns:p14="http://schemas.microsoft.com/office/powerpoint/2010/main" val="9595565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99A21-0032-AA41-883B-AAF996BFE919}"/>
              </a:ext>
            </a:extLst>
          </p:cNvPr>
          <p:cNvSpPr>
            <a:spLocks noGrp="1"/>
          </p:cNvSpPr>
          <p:nvPr>
            <p:ph type="title"/>
          </p:nvPr>
        </p:nvSpPr>
        <p:spPr>
          <a:xfrm>
            <a:off x="640977" y="132043"/>
            <a:ext cx="10515600" cy="1325563"/>
          </a:xfrm>
        </p:spPr>
        <p:txBody>
          <a:bodyPr/>
          <a:lstStyle/>
          <a:p>
            <a:r>
              <a:rPr lang="it-IT" dirty="0" err="1">
                <a:latin typeface="Corbel" panose="020B0503020204020204" pitchFamily="34" charset="0"/>
              </a:rPr>
              <a:t>Compared</a:t>
            </a:r>
            <a:r>
              <a:rPr lang="it-IT" dirty="0">
                <a:latin typeface="Corbel" panose="020B0503020204020204" pitchFamily="34" charset="0"/>
              </a:rPr>
              <a:t> to </a:t>
            </a:r>
            <a:r>
              <a:rPr lang="it-IT" dirty="0" err="1">
                <a:latin typeface="Corbel" panose="020B0503020204020204" pitchFamily="34" charset="0"/>
              </a:rPr>
              <a:t>children</a:t>
            </a:r>
            <a:r>
              <a:rPr lang="it-IT" dirty="0">
                <a:latin typeface="Corbel" panose="020B0503020204020204" pitchFamily="34" charset="0"/>
              </a:rPr>
              <a:t>, </a:t>
            </a:r>
            <a:r>
              <a:rPr lang="it-IT" dirty="0" err="1">
                <a:latin typeface="Corbel" panose="020B0503020204020204" pitchFamily="34" charset="0"/>
              </a:rPr>
              <a:t>adults</a:t>
            </a:r>
            <a:r>
              <a:rPr lang="it-IT" dirty="0">
                <a:latin typeface="Corbel" panose="020B0503020204020204" pitchFamily="34" charset="0"/>
              </a:rPr>
              <a:t>:</a:t>
            </a:r>
          </a:p>
        </p:txBody>
      </p:sp>
      <p:sp>
        <p:nvSpPr>
          <p:cNvPr id="3" name="Content Placeholder 2">
            <a:extLst>
              <a:ext uri="{FF2B5EF4-FFF2-40B4-BE49-F238E27FC236}">
                <a16:creationId xmlns:a16="http://schemas.microsoft.com/office/drawing/2014/main" id="{2D6FE18A-3293-E64F-BB04-89568A893140}"/>
              </a:ext>
            </a:extLst>
          </p:cNvPr>
          <p:cNvSpPr>
            <a:spLocks noGrp="1"/>
          </p:cNvSpPr>
          <p:nvPr>
            <p:ph idx="1"/>
          </p:nvPr>
        </p:nvSpPr>
        <p:spPr>
          <a:xfrm>
            <a:off x="784412" y="1700119"/>
            <a:ext cx="10515600" cy="4351338"/>
          </a:xfrm>
        </p:spPr>
        <p:txBody>
          <a:bodyPr>
            <a:normAutofit lnSpcReduction="10000"/>
          </a:bodyPr>
          <a:lstStyle/>
          <a:p>
            <a:r>
              <a:rPr lang="it-IT" dirty="0">
                <a:latin typeface="Corbel" panose="020B0503020204020204" pitchFamily="34" charset="0"/>
              </a:rPr>
              <a:t>are </a:t>
            </a:r>
            <a:r>
              <a:rPr lang="it-IT" dirty="0" err="1">
                <a:latin typeface="Corbel" panose="020B0503020204020204" pitchFamily="34" charset="0"/>
              </a:rPr>
              <a:t>internally</a:t>
            </a:r>
            <a:r>
              <a:rPr lang="it-IT" dirty="0">
                <a:latin typeface="Corbel" panose="020B0503020204020204" pitchFamily="34" charset="0"/>
              </a:rPr>
              <a:t> </a:t>
            </a:r>
            <a:r>
              <a:rPr lang="it-IT" dirty="0" err="1">
                <a:latin typeface="Corbel" panose="020B0503020204020204" pitchFamily="34" charset="0"/>
              </a:rPr>
              <a:t>motivated</a:t>
            </a:r>
            <a:r>
              <a:rPr lang="it-IT" dirty="0">
                <a:latin typeface="Corbel" panose="020B0503020204020204" pitchFamily="34" charset="0"/>
              </a:rPr>
              <a:t> </a:t>
            </a:r>
          </a:p>
          <a:p>
            <a:r>
              <a:rPr lang="it-IT" dirty="0" err="1">
                <a:latin typeface="Corbel" panose="020B0503020204020204" pitchFamily="34" charset="0"/>
              </a:rPr>
              <a:t>prefer</a:t>
            </a:r>
            <a:r>
              <a:rPr lang="it-IT" dirty="0">
                <a:latin typeface="Corbel" panose="020B0503020204020204" pitchFamily="34" charset="0"/>
              </a:rPr>
              <a:t> to be </a:t>
            </a:r>
            <a:r>
              <a:rPr lang="it-IT" dirty="0" err="1">
                <a:latin typeface="Corbel" panose="020B0503020204020204" pitchFamily="34" charset="0"/>
              </a:rPr>
              <a:t>active</a:t>
            </a:r>
            <a:r>
              <a:rPr lang="it-IT" dirty="0">
                <a:latin typeface="Corbel" panose="020B0503020204020204" pitchFamily="34" charset="0"/>
              </a:rPr>
              <a:t> in </a:t>
            </a:r>
            <a:r>
              <a:rPr lang="it-IT" dirty="0" err="1">
                <a:latin typeface="Corbel" panose="020B0503020204020204" pitchFamily="34" charset="0"/>
              </a:rPr>
              <a:t>decisions</a:t>
            </a:r>
            <a:r>
              <a:rPr lang="it-IT" dirty="0">
                <a:latin typeface="Corbel" panose="020B0503020204020204" pitchFamily="34" charset="0"/>
              </a:rPr>
              <a:t> </a:t>
            </a:r>
            <a:r>
              <a:rPr lang="it-IT" dirty="0" err="1">
                <a:latin typeface="Corbel" panose="020B0503020204020204" pitchFamily="34" charset="0"/>
              </a:rPr>
              <a:t>relating</a:t>
            </a:r>
            <a:r>
              <a:rPr lang="it-IT" dirty="0">
                <a:latin typeface="Corbel" panose="020B0503020204020204" pitchFamily="34" charset="0"/>
              </a:rPr>
              <a:t> to </a:t>
            </a:r>
            <a:r>
              <a:rPr lang="it-IT" dirty="0" err="1">
                <a:latin typeface="Corbel" panose="020B0503020204020204" pitchFamily="34" charset="0"/>
              </a:rPr>
              <a:t>their</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a:t>
            </a:r>
          </a:p>
          <a:p>
            <a:r>
              <a:rPr lang="it-IT" dirty="0" err="1">
                <a:latin typeface="Corbel" panose="020B0503020204020204" pitchFamily="34" charset="0"/>
              </a:rPr>
              <a:t>they</a:t>
            </a:r>
            <a:r>
              <a:rPr lang="it-IT" dirty="0">
                <a:latin typeface="Corbel" panose="020B0503020204020204" pitchFamily="34" charset="0"/>
              </a:rPr>
              <a:t> </a:t>
            </a:r>
            <a:r>
              <a:rPr lang="it-IT" dirty="0" err="1">
                <a:latin typeface="Corbel" panose="020B0503020204020204" pitchFamily="34" charset="0"/>
              </a:rPr>
              <a:t>bring</a:t>
            </a:r>
            <a:r>
              <a:rPr lang="it-IT" dirty="0">
                <a:latin typeface="Corbel" panose="020B0503020204020204" pitchFamily="34" charset="0"/>
              </a:rPr>
              <a:t> a </a:t>
            </a:r>
            <a:r>
              <a:rPr lang="it-IT" dirty="0" err="1">
                <a:latin typeface="Corbel" panose="020B0503020204020204" pitchFamily="34" charset="0"/>
              </a:rPr>
              <a:t>lot</a:t>
            </a:r>
            <a:r>
              <a:rPr lang="it-IT" dirty="0">
                <a:latin typeface="Corbel" panose="020B0503020204020204" pitchFamily="34" charset="0"/>
              </a:rPr>
              <a:t> of </a:t>
            </a:r>
            <a:r>
              <a:rPr lang="it-IT" dirty="0" err="1">
                <a:latin typeface="Corbel" panose="020B0503020204020204" pitchFamily="34" charset="0"/>
              </a:rPr>
              <a:t>prior</a:t>
            </a:r>
            <a:r>
              <a:rPr lang="it-IT" dirty="0">
                <a:latin typeface="Corbel" panose="020B0503020204020204" pitchFamily="34" charset="0"/>
              </a:rPr>
              <a:t> </a:t>
            </a:r>
            <a:r>
              <a:rPr lang="it-IT" dirty="0" err="1">
                <a:latin typeface="Corbel" panose="020B0503020204020204" pitchFamily="34" charset="0"/>
              </a:rPr>
              <a:t>knowledge</a:t>
            </a:r>
            <a:r>
              <a:rPr lang="it-IT" dirty="0">
                <a:latin typeface="Corbel" panose="020B0503020204020204" pitchFamily="34" charset="0"/>
              </a:rPr>
              <a:t> and </a:t>
            </a:r>
            <a:r>
              <a:rPr lang="it-IT" dirty="0" err="1">
                <a:latin typeface="Corbel" panose="020B0503020204020204" pitchFamily="34" charset="0"/>
              </a:rPr>
              <a:t>experience</a:t>
            </a:r>
            <a:r>
              <a:rPr lang="it-IT" dirty="0">
                <a:latin typeface="Corbel" panose="020B0503020204020204" pitchFamily="34" charset="0"/>
              </a:rPr>
              <a:t> to </a:t>
            </a:r>
            <a:r>
              <a:rPr lang="it-IT" dirty="0" err="1">
                <a:latin typeface="Corbel" panose="020B0503020204020204" pitchFamily="34" charset="0"/>
              </a:rPr>
              <a:t>learning</a:t>
            </a:r>
            <a:r>
              <a:rPr lang="it-IT" dirty="0">
                <a:latin typeface="Corbel" panose="020B0503020204020204" pitchFamily="34" charset="0"/>
              </a:rPr>
              <a:t> </a:t>
            </a:r>
          </a:p>
          <a:p>
            <a:r>
              <a:rPr lang="it-IT" dirty="0" err="1">
                <a:latin typeface="Corbel" panose="020B0503020204020204" pitchFamily="34" charset="0"/>
              </a:rPr>
              <a:t>need</a:t>
            </a:r>
            <a:r>
              <a:rPr lang="it-IT" dirty="0">
                <a:latin typeface="Corbel" panose="020B0503020204020204" pitchFamily="34" charset="0"/>
              </a:rPr>
              <a:t> to </a:t>
            </a:r>
            <a:r>
              <a:rPr lang="it-IT" dirty="0" err="1">
                <a:latin typeface="Corbel" panose="020B0503020204020204" pitchFamily="34" charset="0"/>
              </a:rPr>
              <a:t>have</a:t>
            </a:r>
            <a:r>
              <a:rPr lang="it-IT" dirty="0">
                <a:latin typeface="Corbel" panose="020B0503020204020204" pitchFamily="34" charset="0"/>
              </a:rPr>
              <a:t> new </a:t>
            </a:r>
            <a:r>
              <a:rPr lang="it-IT" dirty="0" err="1">
                <a:latin typeface="Corbel" panose="020B0503020204020204" pitchFamily="34" charset="0"/>
              </a:rPr>
              <a:t>knowledge</a:t>
            </a:r>
            <a:r>
              <a:rPr lang="it-IT" dirty="0">
                <a:latin typeface="Corbel" panose="020B0503020204020204" pitchFamily="34" charset="0"/>
              </a:rPr>
              <a:t> </a:t>
            </a:r>
            <a:r>
              <a:rPr lang="it-IT" dirty="0" err="1">
                <a:latin typeface="Corbel" panose="020B0503020204020204" pitchFamily="34" charset="0"/>
              </a:rPr>
              <a:t>linked</a:t>
            </a:r>
            <a:r>
              <a:rPr lang="it-IT" dirty="0">
                <a:latin typeface="Corbel" panose="020B0503020204020204" pitchFamily="34" charset="0"/>
              </a:rPr>
              <a:t> with </a:t>
            </a:r>
            <a:r>
              <a:rPr lang="it-IT" dirty="0" err="1">
                <a:latin typeface="Corbel" panose="020B0503020204020204" pitchFamily="34" charset="0"/>
              </a:rPr>
              <a:t>existing</a:t>
            </a:r>
            <a:r>
              <a:rPr lang="it-IT" dirty="0">
                <a:latin typeface="Corbel" panose="020B0503020204020204" pitchFamily="34" charset="0"/>
              </a:rPr>
              <a:t> information</a:t>
            </a:r>
          </a:p>
          <a:p>
            <a:r>
              <a:rPr lang="it-IT" dirty="0">
                <a:latin typeface="Corbel" panose="020B0503020204020204" pitchFamily="34" charset="0"/>
              </a:rPr>
              <a:t>are goal-</a:t>
            </a:r>
            <a:r>
              <a:rPr lang="it-IT" dirty="0" err="1">
                <a:latin typeface="Corbel" panose="020B0503020204020204" pitchFamily="34" charset="0"/>
              </a:rPr>
              <a:t>oriented</a:t>
            </a:r>
            <a:r>
              <a:rPr lang="it-IT" dirty="0">
                <a:latin typeface="Corbel" panose="020B0503020204020204" pitchFamily="34" charset="0"/>
              </a:rPr>
              <a:t> (so </a:t>
            </a:r>
            <a:r>
              <a:rPr lang="it-IT" dirty="0" err="1">
                <a:latin typeface="Corbel" panose="020B0503020204020204" pitchFamily="34" charset="0"/>
              </a:rPr>
              <a:t>learning</a:t>
            </a:r>
            <a:r>
              <a:rPr lang="it-IT" dirty="0">
                <a:latin typeface="Corbel" panose="020B0503020204020204" pitchFamily="34" charset="0"/>
              </a:rPr>
              <a:t> for </a:t>
            </a:r>
            <a:r>
              <a:rPr lang="it-IT" dirty="0" err="1">
                <a:latin typeface="Corbel" panose="020B0503020204020204" pitchFamily="34" charset="0"/>
              </a:rPr>
              <a:t>learning's</a:t>
            </a:r>
            <a:r>
              <a:rPr lang="it-IT" dirty="0">
                <a:latin typeface="Corbel" panose="020B0503020204020204" pitchFamily="34" charset="0"/>
              </a:rPr>
              <a:t> </a:t>
            </a:r>
            <a:r>
              <a:rPr lang="it-IT" dirty="0" err="1">
                <a:latin typeface="Corbel" panose="020B0503020204020204" pitchFamily="34" charset="0"/>
              </a:rPr>
              <a:t>sake</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unsatisfactory</a:t>
            </a:r>
            <a:r>
              <a:rPr lang="it-IT">
                <a:latin typeface="Corbel" panose="020B0503020204020204" pitchFamily="34" charset="0"/>
              </a:rPr>
              <a:t>)  </a:t>
            </a:r>
            <a:r>
              <a:rPr lang="it-IT" dirty="0" err="1">
                <a:latin typeface="Corbel" panose="020B0503020204020204" pitchFamily="34" charset="0"/>
              </a:rPr>
              <a:t>prefer</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a:t>
            </a:r>
            <a:r>
              <a:rPr lang="it-IT" dirty="0" err="1">
                <a:latin typeface="Corbel" panose="020B0503020204020204" pitchFamily="34" charset="0"/>
              </a:rPr>
              <a:t>what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authentic</a:t>
            </a:r>
            <a:r>
              <a:rPr lang="it-IT" dirty="0">
                <a:latin typeface="Corbel" panose="020B0503020204020204" pitchFamily="34" charset="0"/>
              </a:rPr>
              <a:t> and </a:t>
            </a:r>
            <a:r>
              <a:rPr lang="it-IT" dirty="0" err="1">
                <a:latin typeface="Corbel" panose="020B0503020204020204" pitchFamily="34" charset="0"/>
              </a:rPr>
              <a:t>directly</a:t>
            </a:r>
            <a:r>
              <a:rPr lang="it-IT" dirty="0">
                <a:latin typeface="Corbel" panose="020B0503020204020204" pitchFamily="34" charset="0"/>
              </a:rPr>
              <a:t> </a:t>
            </a:r>
            <a:r>
              <a:rPr lang="it-IT" dirty="0" err="1">
                <a:latin typeface="Corbel" panose="020B0503020204020204" pitchFamily="34" charset="0"/>
              </a:rPr>
              <a:t>relevant</a:t>
            </a:r>
            <a:r>
              <a:rPr lang="it-IT" dirty="0">
                <a:latin typeface="Corbel" panose="020B0503020204020204" pitchFamily="34" charset="0"/>
              </a:rPr>
              <a:t> to </a:t>
            </a:r>
            <a:r>
              <a:rPr lang="it-IT" dirty="0" err="1">
                <a:latin typeface="Corbel" panose="020B0503020204020204" pitchFamily="34" charset="0"/>
              </a:rPr>
              <a:t>their</a:t>
            </a:r>
            <a:r>
              <a:rPr lang="it-IT" dirty="0">
                <a:latin typeface="Corbel" panose="020B0503020204020204" pitchFamily="34" charset="0"/>
              </a:rPr>
              <a:t> work or </a:t>
            </a:r>
            <a:r>
              <a:rPr lang="it-IT" dirty="0" err="1">
                <a:latin typeface="Corbel" panose="020B0503020204020204" pitchFamily="34" charset="0"/>
              </a:rPr>
              <a:t>existing</a:t>
            </a:r>
            <a:r>
              <a:rPr lang="it-IT" dirty="0">
                <a:latin typeface="Corbel" panose="020B0503020204020204" pitchFamily="34" charset="0"/>
              </a:rPr>
              <a:t> </a:t>
            </a:r>
            <a:r>
              <a:rPr lang="it-IT" dirty="0" err="1">
                <a:latin typeface="Corbel" panose="020B0503020204020204" pitchFamily="34" charset="0"/>
              </a:rPr>
              <a:t>interests</a:t>
            </a:r>
            <a:endParaRPr lang="it-IT" dirty="0">
              <a:latin typeface="Corbel" panose="020B0503020204020204" pitchFamily="34" charset="0"/>
            </a:endParaRPr>
          </a:p>
          <a:p>
            <a:r>
              <a:rPr lang="it-IT" dirty="0">
                <a:latin typeface="Corbel" panose="020B0503020204020204" pitchFamily="34" charset="0"/>
              </a:rPr>
              <a:t>are more </a:t>
            </a:r>
            <a:r>
              <a:rPr lang="it-IT" dirty="0" err="1">
                <a:latin typeface="Corbel" panose="020B0503020204020204" pitchFamily="34" charset="0"/>
              </a:rPr>
              <a:t>practical</a:t>
            </a:r>
            <a:r>
              <a:rPr lang="it-IT" dirty="0">
                <a:latin typeface="Corbel" panose="020B0503020204020204" pitchFamily="34" charset="0"/>
              </a:rPr>
              <a:t> </a:t>
            </a:r>
            <a:r>
              <a:rPr lang="it-IT" dirty="0" err="1">
                <a:latin typeface="Corbel" panose="020B0503020204020204" pitchFamily="34" charset="0"/>
              </a:rPr>
              <a:t>learners</a:t>
            </a:r>
            <a:r>
              <a:rPr lang="it-IT" dirty="0">
                <a:latin typeface="Corbel" panose="020B0503020204020204" pitchFamily="34" charset="0"/>
              </a:rPr>
              <a:t>, </a:t>
            </a:r>
            <a:r>
              <a:rPr lang="it-IT" dirty="0" err="1">
                <a:latin typeface="Corbel" panose="020B0503020204020204" pitchFamily="34" charset="0"/>
              </a:rPr>
              <a:t>wanting</a:t>
            </a:r>
            <a:r>
              <a:rPr lang="it-IT" dirty="0">
                <a:latin typeface="Corbel" panose="020B0503020204020204" pitchFamily="34" charset="0"/>
              </a:rPr>
              <a:t> to be </a:t>
            </a:r>
            <a:r>
              <a:rPr lang="it-IT" dirty="0" err="1">
                <a:latin typeface="Corbel" panose="020B0503020204020204" pitchFamily="34" charset="0"/>
              </a:rPr>
              <a:t>able</a:t>
            </a:r>
            <a:r>
              <a:rPr lang="it-IT" dirty="0">
                <a:latin typeface="Corbel" panose="020B0503020204020204" pitchFamily="34" charset="0"/>
              </a:rPr>
              <a:t> to </a:t>
            </a:r>
            <a:r>
              <a:rPr lang="it-IT" dirty="0" err="1">
                <a:latin typeface="Corbel" panose="020B0503020204020204" pitchFamily="34" charset="0"/>
              </a:rPr>
              <a:t>apply</a:t>
            </a:r>
            <a:r>
              <a:rPr lang="it-IT" dirty="0">
                <a:latin typeface="Corbel" panose="020B0503020204020204" pitchFamily="34" charset="0"/>
              </a:rPr>
              <a:t> </a:t>
            </a:r>
            <a:r>
              <a:rPr lang="it-IT" dirty="0" err="1">
                <a:latin typeface="Corbel" panose="020B0503020204020204" pitchFamily="34" charset="0"/>
              </a:rPr>
              <a:t>what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learned</a:t>
            </a:r>
            <a:r>
              <a:rPr lang="it-IT" dirty="0">
                <a:latin typeface="Corbel" panose="020B0503020204020204" pitchFamily="34" charset="0"/>
              </a:rPr>
              <a:t> </a:t>
            </a:r>
          </a:p>
          <a:p>
            <a:r>
              <a:rPr lang="it-IT" dirty="0" err="1">
                <a:latin typeface="Corbel" panose="020B0503020204020204" pitchFamily="34" charset="0"/>
              </a:rPr>
              <a:t>prefer</a:t>
            </a:r>
            <a:r>
              <a:rPr lang="it-IT" dirty="0">
                <a:latin typeface="Corbel" panose="020B0503020204020204" pitchFamily="34" charset="0"/>
              </a:rPr>
              <a:t> to be </a:t>
            </a:r>
            <a:r>
              <a:rPr lang="it-IT" dirty="0" err="1">
                <a:latin typeface="Corbel" panose="020B0503020204020204" pitchFamily="34" charset="0"/>
              </a:rPr>
              <a:t>treated</a:t>
            </a:r>
            <a:r>
              <a:rPr lang="it-IT" dirty="0">
                <a:latin typeface="Corbel" panose="020B0503020204020204" pitchFamily="34" charset="0"/>
              </a:rPr>
              <a:t> </a:t>
            </a:r>
            <a:r>
              <a:rPr lang="it-IT" dirty="0" err="1">
                <a:latin typeface="Corbel" panose="020B0503020204020204" pitchFamily="34" charset="0"/>
              </a:rPr>
              <a:t>as</a:t>
            </a:r>
            <a:r>
              <a:rPr lang="it-IT" dirty="0">
                <a:latin typeface="Corbel" panose="020B0503020204020204" pitchFamily="34" charset="0"/>
              </a:rPr>
              <a:t> </a:t>
            </a:r>
            <a:r>
              <a:rPr lang="it-IT" dirty="0" err="1">
                <a:latin typeface="Corbel" panose="020B0503020204020204" pitchFamily="34" charset="0"/>
              </a:rPr>
              <a:t>partners</a:t>
            </a:r>
            <a:r>
              <a:rPr lang="it-IT" dirty="0">
                <a:latin typeface="Corbel" panose="020B0503020204020204" pitchFamily="34" charset="0"/>
              </a:rPr>
              <a:t> in the </a:t>
            </a:r>
            <a:r>
              <a:rPr lang="it-IT" dirty="0" err="1">
                <a:latin typeface="Corbel" panose="020B0503020204020204" pitchFamily="34" charset="0"/>
              </a:rPr>
              <a:t>learning</a:t>
            </a:r>
            <a:r>
              <a:rPr lang="it-IT" dirty="0">
                <a:latin typeface="Corbel" panose="020B0503020204020204" pitchFamily="34" charset="0"/>
              </a:rPr>
              <a:t> </a:t>
            </a:r>
            <a:r>
              <a:rPr lang="it-IT" dirty="0" err="1">
                <a:latin typeface="Corbel" panose="020B0503020204020204" pitchFamily="34" charset="0"/>
              </a:rPr>
              <a:t>experience</a:t>
            </a:r>
            <a:endParaRPr lang="it-IT" dirty="0">
              <a:latin typeface="Corbel" panose="020B0503020204020204" pitchFamily="34" charset="0"/>
            </a:endParaRPr>
          </a:p>
          <a:p>
            <a:pPr marL="0" indent="0">
              <a:buNone/>
            </a:pPr>
            <a:endParaRPr lang="it-IT" dirty="0">
              <a:latin typeface="Corbel" panose="020B0503020204020204" pitchFamily="34" charset="0"/>
            </a:endParaRPr>
          </a:p>
        </p:txBody>
      </p:sp>
    </p:spTree>
    <p:extLst>
      <p:ext uri="{BB962C8B-B14F-4D97-AF65-F5344CB8AC3E}">
        <p14:creationId xmlns:p14="http://schemas.microsoft.com/office/powerpoint/2010/main" val="32651672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654BE8-992E-B243-B0CF-3FCF3FB04C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8470" y="677333"/>
            <a:ext cx="8875059" cy="6858000"/>
          </a:xfrm>
          <a:prstGeom prst="rect">
            <a:avLst/>
          </a:prstGeom>
        </p:spPr>
      </p:pic>
      <p:sp>
        <p:nvSpPr>
          <p:cNvPr id="6" name="Rectangle 5">
            <a:extLst>
              <a:ext uri="{FF2B5EF4-FFF2-40B4-BE49-F238E27FC236}">
                <a16:creationId xmlns:a16="http://schemas.microsoft.com/office/drawing/2014/main" id="{40CBE0CA-2F62-554E-BCBE-2BBB2EAC1776}"/>
              </a:ext>
            </a:extLst>
          </p:cNvPr>
          <p:cNvSpPr/>
          <p:nvPr/>
        </p:nvSpPr>
        <p:spPr>
          <a:xfrm>
            <a:off x="1328503" y="0"/>
            <a:ext cx="9524723" cy="707886"/>
          </a:xfrm>
          <a:prstGeom prst="rect">
            <a:avLst/>
          </a:prstGeom>
        </p:spPr>
        <p:txBody>
          <a:bodyPr wrap="none">
            <a:spAutoFit/>
          </a:bodyPr>
          <a:lstStyle/>
          <a:p>
            <a:r>
              <a:rPr lang="it-IT" sz="4000" b="1" dirty="0"/>
              <a:t>The </a:t>
            </a:r>
            <a:r>
              <a:rPr lang="it-IT" sz="4000" b="1" dirty="0" err="1"/>
              <a:t>Bloom's</a:t>
            </a:r>
            <a:r>
              <a:rPr lang="it-IT" sz="4000" b="1" dirty="0"/>
              <a:t> </a:t>
            </a:r>
            <a:r>
              <a:rPr lang="it-IT" sz="4000" b="1" dirty="0" err="1"/>
              <a:t>six</a:t>
            </a:r>
            <a:r>
              <a:rPr lang="it-IT" sz="4000" b="1" dirty="0"/>
              <a:t> </a:t>
            </a:r>
            <a:r>
              <a:rPr lang="it-IT" sz="4000" b="1" dirty="0" err="1"/>
              <a:t>categories</a:t>
            </a:r>
            <a:r>
              <a:rPr lang="it-IT" sz="4000" b="1" dirty="0"/>
              <a:t> of cognitive </a:t>
            </a:r>
            <a:r>
              <a:rPr lang="it-IT" sz="4000" b="1" dirty="0" err="1"/>
              <a:t>skills</a:t>
            </a:r>
            <a:endParaRPr lang="it-IT" sz="4000" b="1" dirty="0"/>
          </a:p>
        </p:txBody>
      </p:sp>
    </p:spTree>
    <p:extLst>
      <p:ext uri="{BB962C8B-B14F-4D97-AF65-F5344CB8AC3E}">
        <p14:creationId xmlns:p14="http://schemas.microsoft.com/office/powerpoint/2010/main" val="1981790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AF3C9393-6944-1049-9A74-6079399C3852}"/>
              </a:ext>
            </a:extLst>
          </p:cNvPr>
          <p:cNvSpPr>
            <a:spLocks noGrp="1"/>
          </p:cNvSpPr>
          <p:nvPr>
            <p:ph idx="1"/>
          </p:nvPr>
        </p:nvSpPr>
        <p:spPr>
          <a:xfrm>
            <a:off x="598358" y="1121087"/>
            <a:ext cx="11019019" cy="4351338"/>
          </a:xfrm>
        </p:spPr>
        <p:txBody>
          <a:bodyPr>
            <a:normAutofit fontScale="92500" lnSpcReduction="20000"/>
          </a:bodyPr>
          <a:lstStyle/>
          <a:p>
            <a:endParaRPr lang="en-US" sz="3200" dirty="0"/>
          </a:p>
          <a:p>
            <a:pPr algn="l">
              <a:lnSpc>
                <a:spcPct val="120000"/>
              </a:lnSpc>
              <a:spcBef>
                <a:spcPts val="0"/>
              </a:spcBef>
            </a:pPr>
            <a:r>
              <a:rPr lang="en-US" sz="3200" b="1" dirty="0"/>
              <a:t>Session 1</a:t>
            </a:r>
            <a:r>
              <a:rPr lang="en-US" sz="3200" dirty="0"/>
              <a:t>: </a:t>
            </a:r>
            <a:r>
              <a:rPr lang="it-IT" sz="3200" dirty="0" err="1"/>
              <a:t>Principles</a:t>
            </a:r>
            <a:r>
              <a:rPr lang="it-IT" sz="3200" dirty="0"/>
              <a:t> of </a:t>
            </a:r>
            <a:r>
              <a:rPr lang="it-IT" sz="3200" dirty="0" err="1"/>
              <a:t>learning</a:t>
            </a:r>
            <a:r>
              <a:rPr lang="it-IT" sz="3200" dirty="0"/>
              <a:t> and </a:t>
            </a:r>
            <a:r>
              <a:rPr lang="it-IT" sz="3200" dirty="0" err="1"/>
              <a:t>how</a:t>
            </a:r>
            <a:r>
              <a:rPr lang="it-IT" sz="3200" dirty="0"/>
              <a:t> </a:t>
            </a:r>
            <a:r>
              <a:rPr lang="it-IT" sz="3200" dirty="0" err="1"/>
              <a:t>they</a:t>
            </a:r>
            <a:r>
              <a:rPr lang="it-IT" sz="3200" dirty="0"/>
              <a:t> </a:t>
            </a:r>
            <a:r>
              <a:rPr lang="it-IT" sz="3200" dirty="0" err="1"/>
              <a:t>apply</a:t>
            </a:r>
            <a:r>
              <a:rPr lang="it-IT" sz="3200" dirty="0"/>
              <a:t> to training</a:t>
            </a:r>
          </a:p>
          <a:p>
            <a:pPr algn="l">
              <a:lnSpc>
                <a:spcPct val="120000"/>
              </a:lnSpc>
              <a:spcBef>
                <a:spcPts val="0"/>
              </a:spcBef>
            </a:pPr>
            <a:endParaRPr lang="en-US" sz="3200" dirty="0"/>
          </a:p>
          <a:p>
            <a:pPr algn="l">
              <a:lnSpc>
                <a:spcPct val="120000"/>
              </a:lnSpc>
              <a:spcBef>
                <a:spcPts val="0"/>
              </a:spcBef>
            </a:pPr>
            <a:r>
              <a:rPr lang="en-US" sz="3200" b="1" dirty="0"/>
              <a:t>Session 2</a:t>
            </a:r>
            <a:r>
              <a:rPr lang="en-US" sz="3200" dirty="0"/>
              <a:t>: </a:t>
            </a:r>
            <a:r>
              <a:rPr lang="it-IT" sz="3200" dirty="0"/>
              <a:t>Training </a:t>
            </a:r>
            <a:r>
              <a:rPr lang="it-IT" sz="3200" dirty="0" err="1"/>
              <a:t>techniques</a:t>
            </a:r>
            <a:r>
              <a:rPr lang="it-IT" sz="3200" dirty="0"/>
              <a:t> </a:t>
            </a:r>
            <a:r>
              <a:rPr lang="it-IT" sz="3200" dirty="0" err="1"/>
              <a:t>that</a:t>
            </a:r>
            <a:r>
              <a:rPr lang="it-IT" sz="3200" dirty="0"/>
              <a:t> can be </a:t>
            </a:r>
            <a:r>
              <a:rPr lang="it-IT" sz="3200" dirty="0" err="1"/>
              <a:t>used</a:t>
            </a:r>
            <a:r>
              <a:rPr lang="it-IT" sz="3200" dirty="0"/>
              <a:t> to </a:t>
            </a:r>
            <a:r>
              <a:rPr lang="it-IT" sz="3200" dirty="0" err="1"/>
              <a:t>enhance</a:t>
            </a:r>
            <a:r>
              <a:rPr lang="it-IT" sz="3200" dirty="0"/>
              <a:t> </a:t>
            </a:r>
            <a:r>
              <a:rPr lang="it-IT" sz="3200" dirty="0" err="1"/>
              <a:t>learner</a:t>
            </a:r>
            <a:r>
              <a:rPr lang="it-IT" sz="3200" dirty="0"/>
              <a:t> engagement and </a:t>
            </a:r>
            <a:r>
              <a:rPr lang="it-IT" sz="3200" dirty="0" err="1"/>
              <a:t>participation</a:t>
            </a:r>
          </a:p>
          <a:p>
            <a:pPr algn="l">
              <a:lnSpc>
                <a:spcPct val="120000"/>
              </a:lnSpc>
              <a:spcBef>
                <a:spcPts val="0"/>
              </a:spcBef>
            </a:pPr>
            <a:endParaRPr lang="it-IT" sz="3200" dirty="0"/>
          </a:p>
          <a:p>
            <a:pPr algn="l">
              <a:lnSpc>
                <a:spcPct val="120000"/>
              </a:lnSpc>
              <a:spcBef>
                <a:spcPts val="0"/>
              </a:spcBef>
            </a:pPr>
            <a:r>
              <a:rPr lang="en-US" sz="3200" b="1" dirty="0"/>
              <a:t>Session 3</a:t>
            </a:r>
            <a:r>
              <a:rPr lang="en-US" sz="3200" dirty="0"/>
              <a:t>: </a:t>
            </a:r>
            <a:r>
              <a:rPr lang="it-IT" sz="3200" dirty="0"/>
              <a:t>Session, </a:t>
            </a:r>
            <a:r>
              <a:rPr lang="it-IT" sz="3200" dirty="0" err="1"/>
              <a:t>course</a:t>
            </a:r>
            <a:r>
              <a:rPr lang="it-IT" sz="3200" dirty="0"/>
              <a:t>, and </a:t>
            </a:r>
            <a:r>
              <a:rPr lang="it-IT" sz="3200" dirty="0" err="1"/>
              <a:t>materials</a:t>
            </a:r>
            <a:r>
              <a:rPr lang="it-IT" sz="3200" dirty="0"/>
              <a:t> design</a:t>
            </a:r>
          </a:p>
          <a:p>
            <a:pPr algn="l">
              <a:lnSpc>
                <a:spcPct val="120000"/>
              </a:lnSpc>
              <a:spcBef>
                <a:spcPts val="0"/>
              </a:spcBef>
            </a:pPr>
            <a:endParaRPr lang="it-IT" sz="3200" dirty="0"/>
          </a:p>
          <a:p>
            <a:pPr algn="l">
              <a:lnSpc>
                <a:spcPct val="120000"/>
              </a:lnSpc>
              <a:spcBef>
                <a:spcPts val="0"/>
              </a:spcBef>
            </a:pPr>
            <a:r>
              <a:rPr lang="en-US" sz="3200" b="1" dirty="0"/>
              <a:t>Session 4</a:t>
            </a:r>
            <a:r>
              <a:rPr lang="en-US" sz="3200" dirty="0"/>
              <a:t>: </a:t>
            </a:r>
            <a:r>
              <a:rPr lang="it-IT" sz="3200" dirty="0" err="1"/>
              <a:t>Assessment</a:t>
            </a:r>
            <a:r>
              <a:rPr lang="it-IT" sz="3200" dirty="0"/>
              <a:t> and feedback in training</a:t>
            </a:r>
          </a:p>
          <a:p>
            <a:pPr algn="l">
              <a:lnSpc>
                <a:spcPct val="120000"/>
              </a:lnSpc>
              <a:spcBef>
                <a:spcPts val="0"/>
              </a:spcBef>
            </a:pPr>
            <a:endParaRPr lang="it-IT" sz="3200" b="1" dirty="0"/>
          </a:p>
          <a:p>
            <a:endParaRPr lang="it-IT" sz="3200" dirty="0"/>
          </a:p>
        </p:txBody>
      </p:sp>
    </p:spTree>
    <p:extLst>
      <p:ext uri="{BB962C8B-B14F-4D97-AF65-F5344CB8AC3E}">
        <p14:creationId xmlns:p14="http://schemas.microsoft.com/office/powerpoint/2010/main" val="33007506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0CBE0CA-2F62-554E-BCBE-2BBB2EAC1776}"/>
              </a:ext>
            </a:extLst>
          </p:cNvPr>
          <p:cNvSpPr/>
          <p:nvPr/>
        </p:nvSpPr>
        <p:spPr>
          <a:xfrm>
            <a:off x="1328503" y="0"/>
            <a:ext cx="9524723" cy="707886"/>
          </a:xfrm>
          <a:prstGeom prst="rect">
            <a:avLst/>
          </a:prstGeom>
        </p:spPr>
        <p:txBody>
          <a:bodyPr wrap="none">
            <a:spAutoFit/>
          </a:bodyPr>
          <a:lstStyle/>
          <a:p>
            <a:r>
              <a:rPr lang="it-IT" sz="4000" b="1" dirty="0"/>
              <a:t>The </a:t>
            </a:r>
            <a:r>
              <a:rPr lang="it-IT" sz="4000" b="1" dirty="0" err="1"/>
              <a:t>Bloom's</a:t>
            </a:r>
            <a:r>
              <a:rPr lang="it-IT" sz="4000" b="1" dirty="0"/>
              <a:t> </a:t>
            </a:r>
            <a:r>
              <a:rPr lang="it-IT" sz="4000" b="1" dirty="0" err="1"/>
              <a:t>six</a:t>
            </a:r>
            <a:r>
              <a:rPr lang="it-IT" sz="4000" b="1" dirty="0"/>
              <a:t> </a:t>
            </a:r>
            <a:r>
              <a:rPr lang="it-IT" sz="4000" b="1" dirty="0" err="1"/>
              <a:t>categories</a:t>
            </a:r>
            <a:r>
              <a:rPr lang="it-IT" sz="4000" b="1" dirty="0"/>
              <a:t> of cognitive </a:t>
            </a:r>
            <a:r>
              <a:rPr lang="it-IT" sz="4000" b="1" dirty="0" err="1"/>
              <a:t>skills</a:t>
            </a:r>
            <a:endParaRPr lang="it-IT" sz="4000" b="1" dirty="0"/>
          </a:p>
        </p:txBody>
      </p:sp>
      <p:sp>
        <p:nvSpPr>
          <p:cNvPr id="2" name="Rectangle 1">
            <a:extLst>
              <a:ext uri="{FF2B5EF4-FFF2-40B4-BE49-F238E27FC236}">
                <a16:creationId xmlns:a16="http://schemas.microsoft.com/office/drawing/2014/main" id="{41531171-E637-3C41-9D9C-90DFA2C4AB57}"/>
              </a:ext>
            </a:extLst>
          </p:cNvPr>
          <p:cNvSpPr/>
          <p:nvPr/>
        </p:nvSpPr>
        <p:spPr>
          <a:xfrm>
            <a:off x="608559" y="1114273"/>
            <a:ext cx="11143173" cy="4832092"/>
          </a:xfrm>
          <a:prstGeom prst="rect">
            <a:avLst/>
          </a:prstGeom>
        </p:spPr>
        <p:txBody>
          <a:bodyPr wrap="square">
            <a:spAutoFit/>
          </a:bodyPr>
          <a:lstStyle/>
          <a:p>
            <a:r>
              <a:rPr lang="it-IT" sz="2800" dirty="0"/>
              <a:t>1. </a:t>
            </a:r>
            <a:r>
              <a:rPr lang="it-IT" sz="2800" b="1" dirty="0" err="1"/>
              <a:t>Remember</a:t>
            </a:r>
            <a:r>
              <a:rPr lang="it-IT" sz="2800" b="1" dirty="0"/>
              <a:t>/Reiterate </a:t>
            </a:r>
            <a:r>
              <a:rPr lang="it-IT" sz="2800" dirty="0"/>
              <a:t>- performance </a:t>
            </a:r>
            <a:r>
              <a:rPr lang="it-IT" sz="2800" dirty="0" err="1"/>
              <a:t>is</a:t>
            </a:r>
            <a:r>
              <a:rPr lang="it-IT" sz="2800" dirty="0"/>
              <a:t> </a:t>
            </a:r>
            <a:r>
              <a:rPr lang="it-IT" sz="2800" dirty="0" err="1"/>
              <a:t>based</a:t>
            </a:r>
            <a:r>
              <a:rPr lang="it-IT" sz="2800" dirty="0"/>
              <a:t> on </a:t>
            </a:r>
            <a:r>
              <a:rPr lang="it-IT" sz="2800" dirty="0" err="1"/>
              <a:t>recognition</a:t>
            </a:r>
            <a:r>
              <a:rPr lang="it-IT" sz="2800" dirty="0"/>
              <a:t> of a </a:t>
            </a:r>
            <a:r>
              <a:rPr lang="it-IT" sz="2800" dirty="0" err="1"/>
              <a:t>seen</a:t>
            </a:r>
            <a:r>
              <a:rPr lang="it-IT" sz="2800" dirty="0"/>
              <a:t> </a:t>
            </a:r>
            <a:r>
              <a:rPr lang="it-IT" sz="2800" dirty="0" err="1"/>
              <a:t>example</a:t>
            </a:r>
            <a:r>
              <a:rPr lang="it-IT" sz="2800" dirty="0"/>
              <a:t>(</a:t>
            </a:r>
            <a:r>
              <a:rPr lang="it-IT" sz="2800" dirty="0" err="1"/>
              <a:t>s</a:t>
            </a:r>
            <a:r>
              <a:rPr lang="it-IT" sz="2800" dirty="0"/>
              <a:t>); </a:t>
            </a:r>
          </a:p>
          <a:p>
            <a:r>
              <a:rPr lang="it-IT" sz="2800" dirty="0"/>
              <a:t>2. </a:t>
            </a:r>
            <a:r>
              <a:rPr lang="it-IT" sz="2800" b="1" dirty="0" err="1"/>
              <a:t>Understand</a:t>
            </a:r>
            <a:r>
              <a:rPr lang="it-IT" sz="2800" b="1" dirty="0"/>
              <a:t>/</a:t>
            </a:r>
            <a:r>
              <a:rPr lang="it-IT" sz="2800" b="1" dirty="0" err="1"/>
              <a:t>Summarise</a:t>
            </a:r>
            <a:r>
              <a:rPr lang="it-IT" sz="2800" b="1" dirty="0"/>
              <a:t> </a:t>
            </a:r>
            <a:r>
              <a:rPr lang="it-IT" sz="2800" dirty="0"/>
              <a:t>- performance </a:t>
            </a:r>
            <a:r>
              <a:rPr lang="it-IT" sz="2800" dirty="0" err="1"/>
              <a:t>summarizes</a:t>
            </a:r>
            <a:r>
              <a:rPr lang="it-IT" sz="2800" dirty="0"/>
              <a:t> information </a:t>
            </a:r>
            <a:r>
              <a:rPr lang="it-IT" sz="2800" dirty="0" err="1"/>
              <a:t>already</a:t>
            </a:r>
            <a:r>
              <a:rPr lang="it-IT" sz="2800" dirty="0"/>
              <a:t> </a:t>
            </a:r>
            <a:r>
              <a:rPr lang="it-IT" sz="2800" dirty="0" err="1"/>
              <a:t>known</a:t>
            </a:r>
            <a:r>
              <a:rPr lang="it-IT" sz="2800" dirty="0"/>
              <a:t>/</a:t>
            </a:r>
            <a:r>
              <a:rPr lang="it-IT" sz="2800" dirty="0" err="1"/>
              <a:t>given</a:t>
            </a:r>
            <a:r>
              <a:rPr lang="it-IT" sz="2800" dirty="0"/>
              <a:t>;</a:t>
            </a:r>
          </a:p>
          <a:p>
            <a:r>
              <a:rPr lang="it-IT" sz="2800" dirty="0"/>
              <a:t>3. </a:t>
            </a:r>
            <a:r>
              <a:rPr lang="it-IT" sz="2800" b="1" dirty="0" err="1"/>
              <a:t>Apply</a:t>
            </a:r>
            <a:r>
              <a:rPr lang="it-IT" sz="2800" b="1" dirty="0"/>
              <a:t>/Illustrate </a:t>
            </a:r>
            <a:r>
              <a:rPr lang="it-IT" sz="2800" dirty="0"/>
              <a:t>- performance </a:t>
            </a:r>
            <a:r>
              <a:rPr lang="it-IT" sz="2800" dirty="0" err="1"/>
              <a:t>extrapolates</a:t>
            </a:r>
            <a:r>
              <a:rPr lang="it-IT" sz="2800" dirty="0"/>
              <a:t> from </a:t>
            </a:r>
            <a:r>
              <a:rPr lang="it-IT" sz="2800" dirty="0" err="1"/>
              <a:t>seen</a:t>
            </a:r>
            <a:r>
              <a:rPr lang="it-IT" sz="2800" dirty="0"/>
              <a:t> </a:t>
            </a:r>
            <a:r>
              <a:rPr lang="it-IT" sz="2800" dirty="0" err="1"/>
              <a:t>examples</a:t>
            </a:r>
            <a:r>
              <a:rPr lang="it-IT" sz="2800" dirty="0"/>
              <a:t> to new </a:t>
            </a:r>
            <a:r>
              <a:rPr lang="it-IT" sz="2800" dirty="0" err="1"/>
              <a:t>ones</a:t>
            </a:r>
            <a:r>
              <a:rPr lang="it-IT" sz="2800" dirty="0"/>
              <a:t> by </a:t>
            </a:r>
            <a:r>
              <a:rPr lang="it-IT" sz="2800" dirty="0" err="1"/>
              <a:t>applying</a:t>
            </a:r>
            <a:r>
              <a:rPr lang="it-IT" sz="2800" dirty="0"/>
              <a:t> </a:t>
            </a:r>
            <a:r>
              <a:rPr lang="it-IT" sz="2800" dirty="0" err="1"/>
              <a:t>rules</a:t>
            </a:r>
            <a:r>
              <a:rPr lang="it-IT" sz="2800" dirty="0"/>
              <a:t>;</a:t>
            </a:r>
          </a:p>
          <a:p>
            <a:r>
              <a:rPr lang="it-IT" sz="2800" dirty="0"/>
              <a:t>4. </a:t>
            </a:r>
            <a:r>
              <a:rPr lang="it-IT" sz="2800" b="1" dirty="0" err="1"/>
              <a:t>Analyze</a:t>
            </a:r>
            <a:r>
              <a:rPr lang="it-IT" sz="2800" b="1" dirty="0"/>
              <a:t>/</a:t>
            </a:r>
            <a:r>
              <a:rPr lang="it-IT" sz="2800" b="1" dirty="0" err="1"/>
              <a:t>Predict</a:t>
            </a:r>
            <a:r>
              <a:rPr lang="it-IT" sz="2800" b="1" dirty="0"/>
              <a:t> </a:t>
            </a:r>
            <a:r>
              <a:rPr lang="it-IT" sz="2800" dirty="0"/>
              <a:t>- performance </a:t>
            </a:r>
            <a:r>
              <a:rPr lang="it-IT" sz="2800" dirty="0" err="1"/>
              <a:t>requires</a:t>
            </a:r>
            <a:r>
              <a:rPr lang="it-IT" sz="2800" dirty="0"/>
              <a:t> </a:t>
            </a:r>
            <a:r>
              <a:rPr lang="it-IT" sz="2800" dirty="0" err="1"/>
              <a:t>analysis</a:t>
            </a:r>
            <a:r>
              <a:rPr lang="it-IT" sz="2800" dirty="0"/>
              <a:t> and </a:t>
            </a:r>
            <a:r>
              <a:rPr lang="it-IT" sz="2800" dirty="0" err="1"/>
              <a:t>prediction</a:t>
            </a:r>
            <a:r>
              <a:rPr lang="it-IT" sz="2800" dirty="0"/>
              <a:t>, </a:t>
            </a:r>
            <a:r>
              <a:rPr lang="it-IT" sz="2800" dirty="0" err="1"/>
              <a:t>using</a:t>
            </a:r>
            <a:r>
              <a:rPr lang="it-IT" sz="2800" dirty="0"/>
              <a:t> </a:t>
            </a:r>
            <a:r>
              <a:rPr lang="it-IT" sz="2800" dirty="0" err="1"/>
              <a:t>rules</a:t>
            </a:r>
            <a:r>
              <a:rPr lang="it-IT" sz="2800" dirty="0"/>
              <a:t>;</a:t>
            </a:r>
          </a:p>
          <a:p>
            <a:r>
              <a:rPr lang="it-IT" sz="2800" dirty="0"/>
              <a:t>5. </a:t>
            </a:r>
            <a:r>
              <a:rPr lang="it-IT" sz="2800" b="1" dirty="0"/>
              <a:t>Create/ </a:t>
            </a:r>
            <a:r>
              <a:rPr lang="it-IT" sz="2800" b="1" dirty="0" err="1"/>
              <a:t>Synthetise</a:t>
            </a:r>
            <a:r>
              <a:rPr lang="it-IT" sz="2800" b="1" dirty="0"/>
              <a:t> </a:t>
            </a:r>
            <a:r>
              <a:rPr lang="it-IT" sz="2800" dirty="0"/>
              <a:t>- performance </a:t>
            </a:r>
            <a:r>
              <a:rPr lang="it-IT" sz="2800" dirty="0" err="1"/>
              <a:t>yields</a:t>
            </a:r>
            <a:r>
              <a:rPr lang="it-IT" sz="2800" dirty="0"/>
              <a:t> </a:t>
            </a:r>
            <a:r>
              <a:rPr lang="it-IT" sz="2800" dirty="0" err="1"/>
              <a:t>something</a:t>
            </a:r>
            <a:r>
              <a:rPr lang="it-IT" sz="2800" dirty="0"/>
              <a:t> innovative and </a:t>
            </a:r>
            <a:r>
              <a:rPr lang="it-IT" sz="2800" dirty="0" err="1"/>
              <a:t>novel</a:t>
            </a:r>
            <a:r>
              <a:rPr lang="it-IT" sz="2800" dirty="0"/>
              <a:t>, </a:t>
            </a:r>
            <a:r>
              <a:rPr lang="it-IT" sz="2800" dirty="0" err="1"/>
              <a:t>creating</a:t>
            </a:r>
            <a:r>
              <a:rPr lang="it-IT" sz="2800" dirty="0"/>
              <a:t>, </a:t>
            </a:r>
            <a:r>
              <a:rPr lang="it-IT" sz="2800" dirty="0" err="1"/>
              <a:t>describing</a:t>
            </a:r>
            <a:r>
              <a:rPr lang="it-IT" sz="2800" dirty="0"/>
              <a:t> and </a:t>
            </a:r>
            <a:r>
              <a:rPr lang="it-IT" sz="2800" dirty="0" err="1"/>
              <a:t>justifying</a:t>
            </a:r>
            <a:r>
              <a:rPr lang="it-IT" sz="2800" dirty="0"/>
              <a:t> </a:t>
            </a:r>
            <a:r>
              <a:rPr lang="it-IT" sz="2800" dirty="0" err="1"/>
              <a:t>something</a:t>
            </a:r>
            <a:r>
              <a:rPr lang="it-IT" sz="2800" dirty="0"/>
              <a:t> new from </a:t>
            </a:r>
            <a:r>
              <a:rPr lang="it-IT" sz="2800" dirty="0" err="1"/>
              <a:t>existing</a:t>
            </a:r>
            <a:r>
              <a:rPr lang="it-IT" sz="2800" dirty="0"/>
              <a:t> </a:t>
            </a:r>
            <a:r>
              <a:rPr lang="it-IT" sz="2800" dirty="0" err="1"/>
              <a:t>things</a:t>
            </a:r>
            <a:r>
              <a:rPr lang="it-IT" sz="2800" dirty="0"/>
              <a:t>/</a:t>
            </a:r>
            <a:r>
              <a:rPr lang="it-IT" sz="2800" dirty="0" err="1"/>
              <a:t>ideas</a:t>
            </a:r>
            <a:r>
              <a:rPr lang="it-IT" sz="2800" dirty="0"/>
              <a:t>;</a:t>
            </a:r>
          </a:p>
        </p:txBody>
      </p:sp>
    </p:spTree>
    <p:extLst>
      <p:ext uri="{BB962C8B-B14F-4D97-AF65-F5344CB8AC3E}">
        <p14:creationId xmlns:p14="http://schemas.microsoft.com/office/powerpoint/2010/main" val="17136377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77232-73FE-0343-8CCA-0FB88BD7A2D4}"/>
              </a:ext>
            </a:extLst>
          </p:cNvPr>
          <p:cNvSpPr>
            <a:spLocks noGrp="1"/>
          </p:cNvSpPr>
          <p:nvPr>
            <p:ph type="title"/>
          </p:nvPr>
        </p:nvSpPr>
        <p:spPr/>
        <p:txBody>
          <a:bodyPr/>
          <a:lstStyle/>
          <a:p>
            <a:r>
              <a:rPr lang="it-IT" dirty="0">
                <a:latin typeface="Corbel" panose="020B0503020204020204" pitchFamily="34" charset="0"/>
              </a:rPr>
              <a:t>How can </a:t>
            </a:r>
            <a:r>
              <a:rPr lang="it-IT" dirty="0" err="1">
                <a:latin typeface="Corbel" panose="020B0503020204020204" pitchFamily="34" charset="0"/>
              </a:rPr>
              <a:t>we</a:t>
            </a:r>
            <a:r>
              <a:rPr lang="it-IT" dirty="0">
                <a:latin typeface="Corbel" panose="020B0503020204020204" pitchFamily="34" charset="0"/>
              </a:rPr>
              <a:t> use the </a:t>
            </a:r>
            <a:r>
              <a:rPr lang="it-IT" dirty="0" err="1">
                <a:latin typeface="Corbel" panose="020B0503020204020204" pitchFamily="34" charset="0"/>
              </a:rPr>
              <a:t>Bloom's</a:t>
            </a:r>
            <a:r>
              <a:rPr lang="it-IT" dirty="0">
                <a:latin typeface="Corbel" panose="020B0503020204020204" pitchFamily="34" charset="0"/>
              </a:rPr>
              <a:t> </a:t>
            </a:r>
            <a:r>
              <a:rPr lang="it-IT" dirty="0" err="1">
                <a:latin typeface="Corbel" panose="020B0503020204020204" pitchFamily="34" charset="0"/>
              </a:rPr>
              <a:t>hierarchy</a:t>
            </a:r>
            <a:r>
              <a:rPr lang="it-IT" dirty="0">
                <a:latin typeface="Corbel" panose="020B0503020204020204" pitchFamily="34" charset="0"/>
              </a:rPr>
              <a:t> of cognitive </a:t>
            </a:r>
            <a:r>
              <a:rPr lang="it-IT" dirty="0" err="1">
                <a:latin typeface="Corbel" panose="020B0503020204020204" pitchFamily="34" charset="0"/>
              </a:rPr>
              <a:t>skills</a:t>
            </a:r>
            <a:r>
              <a:rPr lang="it-IT" dirty="0">
                <a:latin typeface="Corbel" panose="020B0503020204020204" pitchFamily="34" charset="0"/>
              </a:rPr>
              <a:t> in </a:t>
            </a:r>
            <a:r>
              <a:rPr lang="it-IT" dirty="0" err="1">
                <a:latin typeface="Corbel" panose="020B0503020204020204" pitchFamily="34" charset="0"/>
              </a:rPr>
              <a:t>teaching</a:t>
            </a:r>
            <a:r>
              <a:rPr lang="it-IT" dirty="0">
                <a:latin typeface="Corbel" panose="020B0503020204020204" pitchFamily="34" charset="0"/>
              </a:rPr>
              <a:t> and training?</a:t>
            </a:r>
          </a:p>
        </p:txBody>
      </p:sp>
      <p:sp>
        <p:nvSpPr>
          <p:cNvPr id="3" name="Content Placeholder 2">
            <a:extLst>
              <a:ext uri="{FF2B5EF4-FFF2-40B4-BE49-F238E27FC236}">
                <a16:creationId xmlns:a16="http://schemas.microsoft.com/office/drawing/2014/main" id="{EC170CF9-4C74-FC45-92B0-0B2C5705E70B}"/>
              </a:ext>
            </a:extLst>
          </p:cNvPr>
          <p:cNvSpPr>
            <a:spLocks noGrp="1"/>
          </p:cNvSpPr>
          <p:nvPr>
            <p:ph idx="1"/>
          </p:nvPr>
        </p:nvSpPr>
        <p:spPr>
          <a:xfrm>
            <a:off x="838200" y="1951131"/>
            <a:ext cx="10515600" cy="4351338"/>
          </a:xfrm>
        </p:spPr>
        <p:txBody>
          <a:bodyPr>
            <a:normAutofit/>
          </a:bodyPr>
          <a:lstStyle/>
          <a:p>
            <a:r>
              <a:rPr lang="it-IT" sz="3600" dirty="0" err="1">
                <a:latin typeface="Corbel" panose="020B0503020204020204" pitchFamily="34" charset="0"/>
              </a:rPr>
              <a:t>We</a:t>
            </a:r>
            <a:r>
              <a:rPr lang="it-IT" sz="3600" dirty="0">
                <a:latin typeface="Corbel" panose="020B0503020204020204" pitchFamily="34" charset="0"/>
              </a:rPr>
              <a:t> can use the </a:t>
            </a:r>
            <a:r>
              <a:rPr lang="it-IT" sz="3600" dirty="0" err="1">
                <a:latin typeface="Corbel" panose="020B0503020204020204" pitchFamily="34" charset="0"/>
              </a:rPr>
              <a:t>Bloom's</a:t>
            </a:r>
            <a:r>
              <a:rPr lang="it-IT" sz="3600" dirty="0">
                <a:latin typeface="Corbel" panose="020B0503020204020204" pitchFamily="34" charset="0"/>
              </a:rPr>
              <a:t> </a:t>
            </a:r>
            <a:r>
              <a:rPr lang="it-IT" sz="3600" dirty="0" err="1">
                <a:latin typeface="Corbel" panose="020B0503020204020204" pitchFamily="34" charset="0"/>
              </a:rPr>
              <a:t>taxonomy</a:t>
            </a:r>
            <a:r>
              <a:rPr lang="it-IT" sz="3600" dirty="0">
                <a:latin typeface="Corbel" panose="020B0503020204020204" pitchFamily="34" charset="0"/>
              </a:rPr>
              <a:t> to </a:t>
            </a:r>
            <a:r>
              <a:rPr lang="it-IT" sz="3600" dirty="0" err="1">
                <a:latin typeface="Corbel" panose="020B0503020204020204" pitchFamily="34" charset="0"/>
              </a:rPr>
              <a:t>align</a:t>
            </a:r>
            <a:r>
              <a:rPr lang="it-IT" sz="3600" dirty="0">
                <a:latin typeface="Corbel" panose="020B0503020204020204" pitchFamily="34" charset="0"/>
              </a:rPr>
              <a:t> </a:t>
            </a:r>
            <a:r>
              <a:rPr lang="it-IT" sz="3600" dirty="0" err="1">
                <a:latin typeface="Corbel" panose="020B0503020204020204" pitchFamily="34" charset="0"/>
              </a:rPr>
              <a:t>instruction</a:t>
            </a:r>
            <a:r>
              <a:rPr lang="it-IT" sz="3600" dirty="0">
                <a:latin typeface="Corbel" panose="020B0503020204020204" pitchFamily="34" charset="0"/>
              </a:rPr>
              <a:t> with </a:t>
            </a:r>
            <a:r>
              <a:rPr lang="it-IT" sz="3600" dirty="0" err="1">
                <a:latin typeface="Corbel" panose="020B0503020204020204" pitchFamily="34" charset="0"/>
              </a:rPr>
              <a:t>learners</a:t>
            </a:r>
            <a:r>
              <a:rPr lang="it-IT" sz="3600" dirty="0">
                <a:latin typeface="Corbel" panose="020B0503020204020204" pitchFamily="34" charset="0"/>
              </a:rPr>
              <a:t>' </a:t>
            </a:r>
            <a:r>
              <a:rPr lang="it-IT" sz="3600" dirty="0" err="1">
                <a:latin typeface="Corbel" panose="020B0503020204020204" pitchFamily="34" charset="0"/>
              </a:rPr>
              <a:t>levels</a:t>
            </a:r>
            <a:r>
              <a:rPr lang="it-IT" sz="3600" dirty="0">
                <a:latin typeface="Corbel" panose="020B0503020204020204" pitchFamily="34" charset="0"/>
              </a:rPr>
              <a:t> of </a:t>
            </a:r>
            <a:r>
              <a:rPr lang="it-IT" sz="3600" dirty="0" err="1">
                <a:latin typeface="Corbel" panose="020B0503020204020204" pitchFamily="34" charset="0"/>
              </a:rPr>
              <a:t>complexity</a:t>
            </a:r>
            <a:r>
              <a:rPr lang="it-IT" sz="3600" dirty="0">
                <a:latin typeface="Corbel" panose="020B0503020204020204" pitchFamily="34" charset="0"/>
              </a:rPr>
              <a:t> of </a:t>
            </a:r>
            <a:r>
              <a:rPr lang="it-IT" sz="3600" dirty="0" err="1">
                <a:latin typeface="Corbel" panose="020B0503020204020204" pitchFamily="34" charset="0"/>
              </a:rPr>
              <a:t>thinking</a:t>
            </a:r>
            <a:r>
              <a:rPr lang="it-IT" sz="3600" dirty="0">
                <a:latin typeface="Corbel" panose="020B0503020204020204" pitchFamily="34" charset="0"/>
              </a:rPr>
              <a:t> (and </a:t>
            </a:r>
            <a:r>
              <a:rPr lang="it-IT" sz="3600" dirty="0" err="1">
                <a:latin typeface="Corbel" panose="020B0503020204020204" pitchFamily="34" charset="0"/>
              </a:rPr>
              <a:t>experience</a:t>
            </a:r>
            <a:r>
              <a:rPr lang="it-IT" sz="3600" dirty="0">
                <a:latin typeface="Corbel" panose="020B0503020204020204" pitchFamily="34" charset="0"/>
              </a:rPr>
              <a:t>).</a:t>
            </a:r>
          </a:p>
          <a:p>
            <a:r>
              <a:rPr lang="it-IT" sz="3600" dirty="0">
                <a:solidFill>
                  <a:schemeClr val="bg1"/>
                </a:solidFill>
                <a:latin typeface="Corbel" panose="020B0503020204020204" pitchFamily="34" charset="0"/>
              </a:rPr>
              <a:t>How? </a:t>
            </a:r>
            <a:r>
              <a:rPr lang="it-IT" sz="3600" dirty="0" err="1">
                <a:solidFill>
                  <a:schemeClr val="bg1"/>
                </a:solidFill>
                <a:latin typeface="Corbel" panose="020B0503020204020204" pitchFamily="34" charset="0"/>
              </a:rPr>
              <a:t>We</a:t>
            </a:r>
            <a:r>
              <a:rPr lang="it-IT" sz="3600" dirty="0">
                <a:solidFill>
                  <a:schemeClr val="bg1"/>
                </a:solidFill>
                <a:latin typeface="Corbel" panose="020B0503020204020204" pitchFamily="34" charset="0"/>
              </a:rPr>
              <a:t> can use </a:t>
            </a:r>
            <a:r>
              <a:rPr lang="it-IT" sz="3600" dirty="0" err="1">
                <a:solidFill>
                  <a:schemeClr val="bg1"/>
                </a:solidFill>
                <a:latin typeface="Corbel" panose="020B0503020204020204" pitchFamily="34" charset="0"/>
              </a:rPr>
              <a:t>it</a:t>
            </a:r>
            <a:r>
              <a:rPr lang="it-IT" sz="3600" dirty="0">
                <a:solidFill>
                  <a:schemeClr val="bg1"/>
                </a:solidFill>
                <a:latin typeface="Corbel" panose="020B0503020204020204" pitchFamily="34" charset="0"/>
              </a:rPr>
              <a:t> to: </a:t>
            </a:r>
          </a:p>
          <a:p>
            <a:pPr lvl="1"/>
            <a:r>
              <a:rPr lang="it-IT" sz="3200" dirty="0" err="1">
                <a:solidFill>
                  <a:schemeClr val="bg1"/>
                </a:solidFill>
                <a:latin typeface="Corbel" panose="020B0503020204020204" pitchFamily="34" charset="0"/>
              </a:rPr>
              <a:t>identify</a:t>
            </a:r>
            <a:r>
              <a:rPr lang="it-IT" sz="3200" dirty="0">
                <a:solidFill>
                  <a:schemeClr val="bg1"/>
                </a:solidFill>
                <a:latin typeface="Corbel" panose="020B0503020204020204" pitchFamily="34" charset="0"/>
              </a:rPr>
              <a:t> </a:t>
            </a:r>
            <a:r>
              <a:rPr lang="it-IT" sz="3200" dirty="0" err="1">
                <a:solidFill>
                  <a:schemeClr val="bg1"/>
                </a:solidFill>
                <a:latin typeface="Corbel" panose="020B0503020204020204" pitchFamily="34" charset="0"/>
              </a:rPr>
              <a:t>teaching</a:t>
            </a:r>
            <a:r>
              <a:rPr lang="it-IT" sz="3200" dirty="0">
                <a:solidFill>
                  <a:schemeClr val="bg1"/>
                </a:solidFill>
                <a:latin typeface="Corbel" panose="020B0503020204020204" pitchFamily="34" charset="0"/>
              </a:rPr>
              <a:t> </a:t>
            </a:r>
            <a:r>
              <a:rPr lang="it-IT" sz="3200" dirty="0" err="1">
                <a:solidFill>
                  <a:schemeClr val="bg1"/>
                </a:solidFill>
                <a:latin typeface="Corbel" panose="020B0503020204020204" pitchFamily="34" charset="0"/>
              </a:rPr>
              <a:t>objectives</a:t>
            </a:r>
            <a:r>
              <a:rPr lang="it-IT" sz="3200" dirty="0">
                <a:solidFill>
                  <a:schemeClr val="bg1"/>
                </a:solidFill>
                <a:latin typeface="Corbel" panose="020B0503020204020204" pitchFamily="34" charset="0"/>
              </a:rPr>
              <a:t> and </a:t>
            </a:r>
            <a:r>
              <a:rPr lang="it-IT" sz="3200" dirty="0" err="1">
                <a:solidFill>
                  <a:schemeClr val="bg1"/>
                </a:solidFill>
                <a:latin typeface="Corbel" panose="020B0503020204020204" pitchFamily="34" charset="0"/>
              </a:rPr>
              <a:t>learning</a:t>
            </a:r>
            <a:r>
              <a:rPr lang="it-IT" sz="3200" dirty="0">
                <a:solidFill>
                  <a:schemeClr val="bg1"/>
                </a:solidFill>
                <a:latin typeface="Corbel" panose="020B0503020204020204" pitchFamily="34" charset="0"/>
              </a:rPr>
              <a:t> </a:t>
            </a:r>
            <a:r>
              <a:rPr lang="it-IT" sz="3200" dirty="0" err="1">
                <a:solidFill>
                  <a:schemeClr val="bg1"/>
                </a:solidFill>
                <a:latin typeface="Corbel" panose="020B0503020204020204" pitchFamily="34" charset="0"/>
              </a:rPr>
              <a:t>outcomes</a:t>
            </a:r>
            <a:endParaRPr lang="it-IT" sz="3200" dirty="0">
              <a:solidFill>
                <a:schemeClr val="bg1"/>
              </a:solidFill>
              <a:latin typeface="Corbel" panose="020B0503020204020204" pitchFamily="34" charset="0"/>
            </a:endParaRPr>
          </a:p>
          <a:p>
            <a:pPr lvl="1"/>
            <a:r>
              <a:rPr lang="it-IT" sz="3200" dirty="0">
                <a:solidFill>
                  <a:schemeClr val="bg1"/>
                </a:solidFill>
                <a:latin typeface="Corbel" panose="020B0503020204020204" pitchFamily="34" charset="0"/>
              </a:rPr>
              <a:t>design </a:t>
            </a:r>
            <a:r>
              <a:rPr lang="it-IT" sz="3200" dirty="0" err="1">
                <a:solidFill>
                  <a:schemeClr val="bg1"/>
                </a:solidFill>
                <a:latin typeface="Corbel" panose="020B0503020204020204" pitchFamily="34" charset="0"/>
              </a:rPr>
              <a:t>instruction</a:t>
            </a:r>
            <a:r>
              <a:rPr lang="it-IT" sz="3200" dirty="0">
                <a:solidFill>
                  <a:schemeClr val="bg1"/>
                </a:solidFill>
                <a:latin typeface="Corbel" panose="020B0503020204020204" pitchFamily="34" charset="0"/>
              </a:rPr>
              <a:t> and </a:t>
            </a:r>
            <a:r>
              <a:rPr lang="it-IT" sz="3200" dirty="0" err="1">
                <a:solidFill>
                  <a:schemeClr val="bg1"/>
                </a:solidFill>
                <a:latin typeface="Corbel" panose="020B0503020204020204" pitchFamily="34" charset="0"/>
              </a:rPr>
              <a:t>learning</a:t>
            </a:r>
            <a:r>
              <a:rPr lang="it-IT" sz="3200" dirty="0">
                <a:solidFill>
                  <a:schemeClr val="bg1"/>
                </a:solidFill>
                <a:latin typeface="Corbel" panose="020B0503020204020204" pitchFamily="34" charset="0"/>
              </a:rPr>
              <a:t> </a:t>
            </a:r>
            <a:r>
              <a:rPr lang="it-IT" sz="3200" dirty="0" err="1">
                <a:solidFill>
                  <a:schemeClr val="bg1"/>
                </a:solidFill>
                <a:latin typeface="Corbel" panose="020B0503020204020204" pitchFamily="34" charset="0"/>
              </a:rPr>
              <a:t>experiences</a:t>
            </a:r>
            <a:endParaRPr lang="it-IT" sz="3200" dirty="0">
              <a:solidFill>
                <a:schemeClr val="bg1"/>
              </a:solidFill>
              <a:latin typeface="Corbel" panose="020B0503020204020204" pitchFamily="34" charset="0"/>
            </a:endParaRPr>
          </a:p>
          <a:p>
            <a:pPr lvl="1"/>
            <a:r>
              <a:rPr lang="it-IT" sz="3200" dirty="0" err="1">
                <a:solidFill>
                  <a:schemeClr val="bg1"/>
                </a:solidFill>
                <a:latin typeface="Corbel" panose="020B0503020204020204" pitchFamily="34" charset="0"/>
              </a:rPr>
              <a:t>assess</a:t>
            </a:r>
            <a:r>
              <a:rPr lang="it-IT" sz="3200" dirty="0">
                <a:solidFill>
                  <a:schemeClr val="bg1"/>
                </a:solidFill>
                <a:latin typeface="Corbel" panose="020B0503020204020204" pitchFamily="34" charset="0"/>
              </a:rPr>
              <a:t> </a:t>
            </a:r>
            <a:r>
              <a:rPr lang="it-IT" sz="3200" dirty="0" err="1">
                <a:solidFill>
                  <a:schemeClr val="bg1"/>
                </a:solidFill>
                <a:latin typeface="Corbel" panose="020B0503020204020204" pitchFamily="34" charset="0"/>
              </a:rPr>
              <a:t>learning</a:t>
            </a:r>
            <a:endParaRPr lang="it-IT" sz="3200" dirty="0">
              <a:solidFill>
                <a:schemeClr val="bg1"/>
              </a:solidFill>
              <a:latin typeface="Corbel" panose="020B0503020204020204" pitchFamily="34" charset="0"/>
            </a:endParaRPr>
          </a:p>
        </p:txBody>
      </p:sp>
    </p:spTree>
    <p:extLst>
      <p:ext uri="{BB962C8B-B14F-4D97-AF65-F5344CB8AC3E}">
        <p14:creationId xmlns:p14="http://schemas.microsoft.com/office/powerpoint/2010/main" val="12533114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77232-73FE-0343-8CCA-0FB88BD7A2D4}"/>
              </a:ext>
            </a:extLst>
          </p:cNvPr>
          <p:cNvSpPr>
            <a:spLocks noGrp="1"/>
          </p:cNvSpPr>
          <p:nvPr>
            <p:ph type="title"/>
          </p:nvPr>
        </p:nvSpPr>
        <p:spPr/>
        <p:txBody>
          <a:bodyPr/>
          <a:lstStyle/>
          <a:p>
            <a:r>
              <a:rPr lang="it-IT" dirty="0">
                <a:latin typeface="Corbel" panose="020B0503020204020204" pitchFamily="34" charset="0"/>
              </a:rPr>
              <a:t>How can </a:t>
            </a:r>
            <a:r>
              <a:rPr lang="it-IT" dirty="0" err="1">
                <a:latin typeface="Corbel" panose="020B0503020204020204" pitchFamily="34" charset="0"/>
              </a:rPr>
              <a:t>we</a:t>
            </a:r>
            <a:r>
              <a:rPr lang="it-IT" dirty="0">
                <a:latin typeface="Corbel" panose="020B0503020204020204" pitchFamily="34" charset="0"/>
              </a:rPr>
              <a:t> use the </a:t>
            </a:r>
            <a:r>
              <a:rPr lang="it-IT" dirty="0" err="1">
                <a:latin typeface="Corbel" panose="020B0503020204020204" pitchFamily="34" charset="0"/>
              </a:rPr>
              <a:t>Bloom's</a:t>
            </a:r>
            <a:r>
              <a:rPr lang="it-IT" dirty="0">
                <a:latin typeface="Corbel" panose="020B0503020204020204" pitchFamily="34" charset="0"/>
              </a:rPr>
              <a:t> </a:t>
            </a:r>
            <a:r>
              <a:rPr lang="it-IT" dirty="0" err="1">
                <a:latin typeface="Corbel" panose="020B0503020204020204" pitchFamily="34" charset="0"/>
              </a:rPr>
              <a:t>hierarchy</a:t>
            </a:r>
            <a:r>
              <a:rPr lang="it-IT" dirty="0">
                <a:latin typeface="Corbel" panose="020B0503020204020204" pitchFamily="34" charset="0"/>
              </a:rPr>
              <a:t> of cognitive </a:t>
            </a:r>
            <a:r>
              <a:rPr lang="it-IT" dirty="0" err="1">
                <a:latin typeface="Corbel" panose="020B0503020204020204" pitchFamily="34" charset="0"/>
              </a:rPr>
              <a:t>skills</a:t>
            </a:r>
            <a:r>
              <a:rPr lang="it-IT" dirty="0">
                <a:latin typeface="Corbel" panose="020B0503020204020204" pitchFamily="34" charset="0"/>
              </a:rPr>
              <a:t> in </a:t>
            </a:r>
            <a:r>
              <a:rPr lang="it-IT" dirty="0" err="1">
                <a:latin typeface="Corbel" panose="020B0503020204020204" pitchFamily="34" charset="0"/>
              </a:rPr>
              <a:t>teaching</a:t>
            </a:r>
            <a:r>
              <a:rPr lang="it-IT" dirty="0">
                <a:latin typeface="Corbel" panose="020B0503020204020204" pitchFamily="34" charset="0"/>
              </a:rPr>
              <a:t> and training?</a:t>
            </a:r>
          </a:p>
        </p:txBody>
      </p:sp>
      <p:sp>
        <p:nvSpPr>
          <p:cNvPr id="3" name="Content Placeholder 2">
            <a:extLst>
              <a:ext uri="{FF2B5EF4-FFF2-40B4-BE49-F238E27FC236}">
                <a16:creationId xmlns:a16="http://schemas.microsoft.com/office/drawing/2014/main" id="{EC170CF9-4C74-FC45-92B0-0B2C5705E70B}"/>
              </a:ext>
            </a:extLst>
          </p:cNvPr>
          <p:cNvSpPr>
            <a:spLocks noGrp="1"/>
          </p:cNvSpPr>
          <p:nvPr>
            <p:ph idx="1"/>
          </p:nvPr>
        </p:nvSpPr>
        <p:spPr>
          <a:xfrm>
            <a:off x="838200" y="1951131"/>
            <a:ext cx="10515600" cy="4351338"/>
          </a:xfrm>
        </p:spPr>
        <p:txBody>
          <a:bodyPr>
            <a:normAutofit/>
          </a:bodyPr>
          <a:lstStyle/>
          <a:p>
            <a:r>
              <a:rPr lang="it-IT" sz="3600" dirty="0" err="1">
                <a:solidFill>
                  <a:schemeClr val="bg1">
                    <a:lumMod val="85000"/>
                  </a:schemeClr>
                </a:solidFill>
                <a:latin typeface="Corbel" panose="020B0503020204020204" pitchFamily="34" charset="0"/>
              </a:rPr>
              <a:t>We</a:t>
            </a:r>
            <a:r>
              <a:rPr lang="it-IT" sz="3600" dirty="0">
                <a:solidFill>
                  <a:schemeClr val="bg1">
                    <a:lumMod val="85000"/>
                  </a:schemeClr>
                </a:solidFill>
                <a:latin typeface="Corbel" panose="020B0503020204020204" pitchFamily="34" charset="0"/>
              </a:rPr>
              <a:t> can use the </a:t>
            </a:r>
            <a:r>
              <a:rPr lang="it-IT" sz="3600" dirty="0" err="1">
                <a:solidFill>
                  <a:schemeClr val="bg1">
                    <a:lumMod val="85000"/>
                  </a:schemeClr>
                </a:solidFill>
                <a:latin typeface="Corbel" panose="020B0503020204020204" pitchFamily="34" charset="0"/>
              </a:rPr>
              <a:t>Bloom's</a:t>
            </a:r>
            <a:r>
              <a:rPr lang="it-IT" sz="3600" dirty="0">
                <a:solidFill>
                  <a:schemeClr val="bg1">
                    <a:lumMod val="85000"/>
                  </a:schemeClr>
                </a:solidFill>
                <a:latin typeface="Corbel" panose="020B0503020204020204" pitchFamily="34" charset="0"/>
              </a:rPr>
              <a:t> </a:t>
            </a:r>
            <a:r>
              <a:rPr lang="it-IT" sz="3600" dirty="0" err="1">
                <a:solidFill>
                  <a:schemeClr val="bg1">
                    <a:lumMod val="85000"/>
                  </a:schemeClr>
                </a:solidFill>
                <a:latin typeface="Corbel" panose="020B0503020204020204" pitchFamily="34" charset="0"/>
              </a:rPr>
              <a:t>taxonomy</a:t>
            </a:r>
            <a:r>
              <a:rPr lang="it-IT" sz="3600" dirty="0">
                <a:solidFill>
                  <a:schemeClr val="bg1">
                    <a:lumMod val="85000"/>
                  </a:schemeClr>
                </a:solidFill>
                <a:latin typeface="Corbel" panose="020B0503020204020204" pitchFamily="34" charset="0"/>
              </a:rPr>
              <a:t> to </a:t>
            </a:r>
            <a:r>
              <a:rPr lang="it-IT" sz="3600" dirty="0" err="1">
                <a:solidFill>
                  <a:schemeClr val="bg1">
                    <a:lumMod val="85000"/>
                  </a:schemeClr>
                </a:solidFill>
                <a:latin typeface="Corbel" panose="020B0503020204020204" pitchFamily="34" charset="0"/>
              </a:rPr>
              <a:t>align</a:t>
            </a:r>
            <a:r>
              <a:rPr lang="it-IT" sz="3600" dirty="0">
                <a:solidFill>
                  <a:schemeClr val="bg1">
                    <a:lumMod val="85000"/>
                  </a:schemeClr>
                </a:solidFill>
                <a:latin typeface="Corbel" panose="020B0503020204020204" pitchFamily="34" charset="0"/>
              </a:rPr>
              <a:t> </a:t>
            </a:r>
            <a:r>
              <a:rPr lang="it-IT" sz="3600" dirty="0" err="1">
                <a:solidFill>
                  <a:schemeClr val="bg1">
                    <a:lumMod val="85000"/>
                  </a:schemeClr>
                </a:solidFill>
                <a:latin typeface="Corbel" panose="020B0503020204020204" pitchFamily="34" charset="0"/>
              </a:rPr>
              <a:t>instruction</a:t>
            </a:r>
            <a:r>
              <a:rPr lang="it-IT" sz="3600" dirty="0">
                <a:solidFill>
                  <a:schemeClr val="bg1">
                    <a:lumMod val="85000"/>
                  </a:schemeClr>
                </a:solidFill>
                <a:latin typeface="Corbel" panose="020B0503020204020204" pitchFamily="34" charset="0"/>
              </a:rPr>
              <a:t> with </a:t>
            </a:r>
            <a:r>
              <a:rPr lang="it-IT" sz="3600" dirty="0" err="1">
                <a:solidFill>
                  <a:schemeClr val="bg1">
                    <a:lumMod val="85000"/>
                  </a:schemeClr>
                </a:solidFill>
                <a:latin typeface="Corbel" panose="020B0503020204020204" pitchFamily="34" charset="0"/>
              </a:rPr>
              <a:t>learners</a:t>
            </a:r>
            <a:r>
              <a:rPr lang="it-IT" sz="3600" dirty="0">
                <a:solidFill>
                  <a:schemeClr val="bg1">
                    <a:lumMod val="85000"/>
                  </a:schemeClr>
                </a:solidFill>
                <a:latin typeface="Corbel" panose="020B0503020204020204" pitchFamily="34" charset="0"/>
              </a:rPr>
              <a:t>' </a:t>
            </a:r>
            <a:r>
              <a:rPr lang="it-IT" sz="3600" dirty="0" err="1">
                <a:solidFill>
                  <a:schemeClr val="bg1">
                    <a:lumMod val="85000"/>
                  </a:schemeClr>
                </a:solidFill>
                <a:latin typeface="Corbel" panose="020B0503020204020204" pitchFamily="34" charset="0"/>
              </a:rPr>
              <a:t>levels</a:t>
            </a:r>
            <a:r>
              <a:rPr lang="it-IT" sz="3600" dirty="0">
                <a:solidFill>
                  <a:schemeClr val="bg1">
                    <a:lumMod val="85000"/>
                  </a:schemeClr>
                </a:solidFill>
                <a:latin typeface="Corbel" panose="020B0503020204020204" pitchFamily="34" charset="0"/>
              </a:rPr>
              <a:t> of </a:t>
            </a:r>
            <a:r>
              <a:rPr lang="it-IT" sz="3600" dirty="0" err="1">
                <a:solidFill>
                  <a:schemeClr val="bg1">
                    <a:lumMod val="85000"/>
                  </a:schemeClr>
                </a:solidFill>
                <a:latin typeface="Corbel" panose="020B0503020204020204" pitchFamily="34" charset="0"/>
              </a:rPr>
              <a:t>complexity</a:t>
            </a:r>
            <a:r>
              <a:rPr lang="it-IT" sz="3600" dirty="0">
                <a:solidFill>
                  <a:schemeClr val="bg1">
                    <a:lumMod val="85000"/>
                  </a:schemeClr>
                </a:solidFill>
                <a:latin typeface="Corbel" panose="020B0503020204020204" pitchFamily="34" charset="0"/>
              </a:rPr>
              <a:t> of </a:t>
            </a:r>
            <a:r>
              <a:rPr lang="it-IT" sz="3600" dirty="0" err="1">
                <a:solidFill>
                  <a:schemeClr val="bg1">
                    <a:lumMod val="85000"/>
                  </a:schemeClr>
                </a:solidFill>
                <a:latin typeface="Corbel" panose="020B0503020204020204" pitchFamily="34" charset="0"/>
              </a:rPr>
              <a:t>thinking</a:t>
            </a:r>
            <a:r>
              <a:rPr lang="it-IT" sz="3600" dirty="0">
                <a:solidFill>
                  <a:schemeClr val="bg1">
                    <a:lumMod val="85000"/>
                  </a:schemeClr>
                </a:solidFill>
                <a:latin typeface="Corbel" panose="020B0503020204020204" pitchFamily="34" charset="0"/>
              </a:rPr>
              <a:t> (and </a:t>
            </a:r>
            <a:r>
              <a:rPr lang="it-IT" sz="3600" dirty="0" err="1">
                <a:solidFill>
                  <a:schemeClr val="bg1">
                    <a:lumMod val="85000"/>
                  </a:schemeClr>
                </a:solidFill>
                <a:latin typeface="Corbel" panose="020B0503020204020204" pitchFamily="34" charset="0"/>
              </a:rPr>
              <a:t>experience</a:t>
            </a:r>
            <a:r>
              <a:rPr lang="it-IT" sz="3600" dirty="0">
                <a:solidFill>
                  <a:schemeClr val="bg1">
                    <a:lumMod val="85000"/>
                  </a:schemeClr>
                </a:solidFill>
                <a:latin typeface="Corbel" panose="020B0503020204020204" pitchFamily="34" charset="0"/>
              </a:rPr>
              <a:t>).</a:t>
            </a:r>
          </a:p>
          <a:p>
            <a:r>
              <a:rPr lang="it-IT" sz="3600" dirty="0">
                <a:latin typeface="Corbel" panose="020B0503020204020204" pitchFamily="34" charset="0"/>
              </a:rPr>
              <a:t>How? </a:t>
            </a:r>
            <a:r>
              <a:rPr lang="it-IT" sz="3600" dirty="0" err="1">
                <a:latin typeface="Corbel" panose="020B0503020204020204" pitchFamily="34" charset="0"/>
              </a:rPr>
              <a:t>We</a:t>
            </a:r>
            <a:r>
              <a:rPr lang="it-IT" sz="3600" dirty="0">
                <a:latin typeface="Corbel" panose="020B0503020204020204" pitchFamily="34" charset="0"/>
              </a:rPr>
              <a:t> can use </a:t>
            </a:r>
            <a:r>
              <a:rPr lang="it-IT" sz="3600" dirty="0" err="1">
                <a:latin typeface="Corbel" panose="020B0503020204020204" pitchFamily="34" charset="0"/>
              </a:rPr>
              <a:t>it</a:t>
            </a:r>
            <a:r>
              <a:rPr lang="it-IT" sz="3600" dirty="0">
                <a:latin typeface="Corbel" panose="020B0503020204020204" pitchFamily="34" charset="0"/>
              </a:rPr>
              <a:t> to: </a:t>
            </a:r>
          </a:p>
          <a:p>
            <a:pPr lvl="1"/>
            <a:r>
              <a:rPr lang="it-IT" sz="3200" dirty="0" err="1">
                <a:latin typeface="Corbel" panose="020B0503020204020204" pitchFamily="34" charset="0"/>
              </a:rPr>
              <a:t>identify</a:t>
            </a:r>
            <a:r>
              <a:rPr lang="it-IT" sz="3200" dirty="0">
                <a:latin typeface="Corbel" panose="020B0503020204020204" pitchFamily="34" charset="0"/>
              </a:rPr>
              <a:t> </a:t>
            </a:r>
            <a:r>
              <a:rPr lang="it-IT" sz="3200" dirty="0" err="1">
                <a:latin typeface="Corbel" panose="020B0503020204020204" pitchFamily="34" charset="0"/>
              </a:rPr>
              <a:t>teaching</a:t>
            </a:r>
            <a:r>
              <a:rPr lang="it-IT" sz="3200" dirty="0">
                <a:latin typeface="Corbel" panose="020B0503020204020204" pitchFamily="34" charset="0"/>
              </a:rPr>
              <a:t> </a:t>
            </a:r>
            <a:r>
              <a:rPr lang="it-IT" sz="3200" dirty="0" err="1">
                <a:latin typeface="Corbel" panose="020B0503020204020204" pitchFamily="34" charset="0"/>
              </a:rPr>
              <a:t>objectives</a:t>
            </a:r>
            <a:r>
              <a:rPr lang="it-IT" sz="3200" dirty="0">
                <a:latin typeface="Corbel" panose="020B0503020204020204" pitchFamily="34" charset="0"/>
              </a:rPr>
              <a:t> and </a:t>
            </a:r>
            <a:r>
              <a:rPr lang="it-IT" sz="3200" dirty="0" err="1">
                <a:latin typeface="Corbel" panose="020B0503020204020204" pitchFamily="34" charset="0"/>
              </a:rPr>
              <a:t>learning</a:t>
            </a:r>
            <a:r>
              <a:rPr lang="it-IT" sz="3200" dirty="0">
                <a:latin typeface="Corbel" panose="020B0503020204020204" pitchFamily="34" charset="0"/>
              </a:rPr>
              <a:t> </a:t>
            </a:r>
            <a:r>
              <a:rPr lang="it-IT" sz="3200" dirty="0" err="1">
                <a:latin typeface="Corbel" panose="020B0503020204020204" pitchFamily="34" charset="0"/>
              </a:rPr>
              <a:t>outcomes</a:t>
            </a:r>
            <a:endParaRPr lang="it-IT" sz="3200" dirty="0">
              <a:latin typeface="Corbel" panose="020B0503020204020204" pitchFamily="34" charset="0"/>
            </a:endParaRPr>
          </a:p>
          <a:p>
            <a:pPr lvl="1"/>
            <a:r>
              <a:rPr lang="it-IT" sz="3200" dirty="0">
                <a:latin typeface="Corbel" panose="020B0503020204020204" pitchFamily="34" charset="0"/>
              </a:rPr>
              <a:t>design </a:t>
            </a:r>
            <a:r>
              <a:rPr lang="it-IT" sz="3200" dirty="0" err="1">
                <a:latin typeface="Corbel" panose="020B0503020204020204" pitchFamily="34" charset="0"/>
              </a:rPr>
              <a:t>instruction</a:t>
            </a:r>
            <a:r>
              <a:rPr lang="it-IT" sz="3200" dirty="0">
                <a:latin typeface="Corbel" panose="020B0503020204020204" pitchFamily="34" charset="0"/>
              </a:rPr>
              <a:t> and </a:t>
            </a:r>
            <a:r>
              <a:rPr lang="it-IT" sz="3200" dirty="0" err="1">
                <a:latin typeface="Corbel" panose="020B0503020204020204" pitchFamily="34" charset="0"/>
              </a:rPr>
              <a:t>learning</a:t>
            </a:r>
            <a:r>
              <a:rPr lang="it-IT" sz="3200" dirty="0">
                <a:latin typeface="Corbel" panose="020B0503020204020204" pitchFamily="34" charset="0"/>
              </a:rPr>
              <a:t> </a:t>
            </a:r>
            <a:r>
              <a:rPr lang="it-IT" sz="3200" dirty="0" err="1">
                <a:latin typeface="Corbel" panose="020B0503020204020204" pitchFamily="34" charset="0"/>
              </a:rPr>
              <a:t>experiences</a:t>
            </a:r>
            <a:endParaRPr lang="it-IT" sz="3200" dirty="0">
              <a:latin typeface="Corbel" panose="020B0503020204020204" pitchFamily="34" charset="0"/>
            </a:endParaRPr>
          </a:p>
          <a:p>
            <a:pPr lvl="1"/>
            <a:r>
              <a:rPr lang="it-IT" sz="3200" dirty="0" err="1">
                <a:latin typeface="Corbel" panose="020B0503020204020204" pitchFamily="34" charset="0"/>
              </a:rPr>
              <a:t>assess</a:t>
            </a:r>
            <a:r>
              <a:rPr lang="it-IT" sz="3200" dirty="0">
                <a:latin typeface="Corbel" panose="020B0503020204020204" pitchFamily="34" charset="0"/>
              </a:rPr>
              <a:t> </a:t>
            </a:r>
            <a:r>
              <a:rPr lang="it-IT" sz="3200" dirty="0" err="1">
                <a:latin typeface="Corbel" panose="020B0503020204020204" pitchFamily="34" charset="0"/>
              </a:rPr>
              <a:t>learning</a:t>
            </a:r>
            <a:endParaRPr lang="it-IT" sz="3200" dirty="0">
              <a:latin typeface="Corbel" panose="020B0503020204020204" pitchFamily="34" charset="0"/>
            </a:endParaRPr>
          </a:p>
        </p:txBody>
      </p:sp>
    </p:spTree>
    <p:extLst>
      <p:ext uri="{BB962C8B-B14F-4D97-AF65-F5344CB8AC3E}">
        <p14:creationId xmlns:p14="http://schemas.microsoft.com/office/powerpoint/2010/main" val="15573322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CED45-EDB8-0140-AC89-0A7F0AAEC5F0}"/>
              </a:ext>
            </a:extLst>
          </p:cNvPr>
          <p:cNvSpPr>
            <a:spLocks noGrp="1"/>
          </p:cNvSpPr>
          <p:nvPr>
            <p:ph type="title"/>
          </p:nvPr>
        </p:nvSpPr>
        <p:spPr>
          <a:xfrm>
            <a:off x="891988" y="2749736"/>
            <a:ext cx="10515600" cy="1325563"/>
          </a:xfrm>
        </p:spPr>
        <p:txBody>
          <a:bodyPr/>
          <a:lstStyle/>
          <a:p>
            <a:r>
              <a:rPr lang="en-US" dirty="0">
                <a:latin typeface="Corbel" panose="020B0503020204020204" pitchFamily="34" charset="0"/>
              </a:rPr>
              <a:t>Teaching objectives and Learning Outcomes</a:t>
            </a:r>
            <a:endParaRPr lang="it-IT" dirty="0">
              <a:latin typeface="Corbel" panose="020B0503020204020204" pitchFamily="34" charset="0"/>
            </a:endParaRPr>
          </a:p>
        </p:txBody>
      </p:sp>
    </p:spTree>
    <p:extLst>
      <p:ext uri="{BB962C8B-B14F-4D97-AF65-F5344CB8AC3E}">
        <p14:creationId xmlns:p14="http://schemas.microsoft.com/office/powerpoint/2010/main" val="4579338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558FA-CAB8-1743-BF64-85E12CF8C0BC}"/>
              </a:ext>
            </a:extLst>
          </p:cNvPr>
          <p:cNvSpPr>
            <a:spLocks noGrp="1"/>
          </p:cNvSpPr>
          <p:nvPr>
            <p:ph type="title"/>
          </p:nvPr>
        </p:nvSpPr>
        <p:spPr/>
        <p:txBody>
          <a:bodyPr>
            <a:normAutofit/>
          </a:bodyPr>
          <a:lstStyle/>
          <a:p>
            <a:r>
              <a:rPr lang="it-IT">
                <a:latin typeface="Corbel" panose="020B0503020204020204" pitchFamily="34" charset="0"/>
              </a:rPr>
              <a:t>In order to write learning outcomes, you can use the following scheme:</a:t>
            </a:r>
          </a:p>
        </p:txBody>
      </p:sp>
      <p:sp>
        <p:nvSpPr>
          <p:cNvPr id="3" name="Content Placeholder 2">
            <a:extLst>
              <a:ext uri="{FF2B5EF4-FFF2-40B4-BE49-F238E27FC236}">
                <a16:creationId xmlns:a16="http://schemas.microsoft.com/office/drawing/2014/main" id="{2E276CF8-8107-DA44-9C38-0DAE7E6F1AAB}"/>
              </a:ext>
            </a:extLst>
          </p:cNvPr>
          <p:cNvSpPr>
            <a:spLocks noGrp="1"/>
          </p:cNvSpPr>
          <p:nvPr>
            <p:ph idx="1"/>
          </p:nvPr>
        </p:nvSpPr>
        <p:spPr>
          <a:xfrm>
            <a:off x="609600" y="1825624"/>
            <a:ext cx="11205882" cy="4772399"/>
          </a:xfrm>
        </p:spPr>
        <p:txBody>
          <a:bodyPr>
            <a:normAutofit/>
          </a:bodyPr>
          <a:lstStyle/>
          <a:p>
            <a:pPr marL="0" indent="0">
              <a:buNone/>
            </a:pPr>
            <a:r>
              <a:rPr lang="it-IT">
                <a:latin typeface="Corbel" panose="020B0503020204020204" pitchFamily="34" charset="0"/>
              </a:rPr>
              <a:t>1) Think about what learners will be able to do by the end of instruction</a:t>
            </a:r>
          </a:p>
          <a:p>
            <a:pPr marL="0" indent="0">
              <a:buNone/>
            </a:pPr>
            <a:r>
              <a:rPr lang="it-IT">
                <a:solidFill>
                  <a:schemeClr val="bg1"/>
                </a:solidFill>
                <a:latin typeface="Corbel" panose="020B0503020204020204" pitchFamily="34" charset="0"/>
              </a:rPr>
              <a:t>2) Use the sentence: By the end of the lesson (session/course/instruction) the learner will be able to......... OR The successful learner will be able to......</a:t>
            </a:r>
          </a:p>
          <a:p>
            <a:pPr marL="0" indent="0">
              <a:buNone/>
            </a:pPr>
            <a:r>
              <a:rPr lang="it-IT">
                <a:solidFill>
                  <a:schemeClr val="bg1"/>
                </a:solidFill>
                <a:latin typeface="Corbel" panose="020B0503020204020204" pitchFamily="34" charset="0"/>
              </a:rPr>
              <a:t>3) Replace dots with a verb that you can assess (name, explain, solve, distinguish, etc.).  </a:t>
            </a:r>
          </a:p>
          <a:p>
            <a:pPr marL="0" indent="0">
              <a:buNone/>
            </a:pPr>
            <a:r>
              <a:rPr lang="it-IT">
                <a:solidFill>
                  <a:schemeClr val="bg1"/>
                </a:solidFill>
                <a:latin typeface="Corbel" panose="020B0503020204020204" pitchFamily="34" charset="0"/>
              </a:rPr>
              <a:t>4) Avoid verbs that are open to many interpretations: appreciate, have faith in, know, learn, understand, believe</a:t>
            </a:r>
          </a:p>
          <a:p>
            <a:pPr marL="0" indent="0">
              <a:buNone/>
            </a:pPr>
            <a:r>
              <a:rPr lang="it-IT">
                <a:solidFill>
                  <a:schemeClr val="bg1"/>
                </a:solidFill>
                <a:latin typeface="Corbel" panose="020B0503020204020204" pitchFamily="34" charset="0"/>
              </a:rPr>
              <a:t>5) Keep in mind that learning outcomes can be as specific as you want. You may even think about a different learning outcome for each task you assign to learners. </a:t>
            </a:r>
          </a:p>
        </p:txBody>
      </p:sp>
    </p:spTree>
    <p:extLst>
      <p:ext uri="{BB962C8B-B14F-4D97-AF65-F5344CB8AC3E}">
        <p14:creationId xmlns:p14="http://schemas.microsoft.com/office/powerpoint/2010/main" val="42674649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558FA-CAB8-1743-BF64-85E12CF8C0BC}"/>
              </a:ext>
            </a:extLst>
          </p:cNvPr>
          <p:cNvSpPr>
            <a:spLocks noGrp="1"/>
          </p:cNvSpPr>
          <p:nvPr>
            <p:ph type="title"/>
          </p:nvPr>
        </p:nvSpPr>
        <p:spPr/>
        <p:txBody>
          <a:bodyPr>
            <a:normAutofit/>
          </a:bodyPr>
          <a:lstStyle/>
          <a:p>
            <a:r>
              <a:rPr lang="it-IT">
                <a:latin typeface="Corbel" panose="020B0503020204020204" pitchFamily="34" charset="0"/>
              </a:rPr>
              <a:t>In order to write learning outcomes, you can use the following scheme:</a:t>
            </a:r>
          </a:p>
        </p:txBody>
      </p:sp>
      <p:sp>
        <p:nvSpPr>
          <p:cNvPr id="3" name="Content Placeholder 2">
            <a:extLst>
              <a:ext uri="{FF2B5EF4-FFF2-40B4-BE49-F238E27FC236}">
                <a16:creationId xmlns:a16="http://schemas.microsoft.com/office/drawing/2014/main" id="{2E276CF8-8107-DA44-9C38-0DAE7E6F1AAB}"/>
              </a:ext>
            </a:extLst>
          </p:cNvPr>
          <p:cNvSpPr>
            <a:spLocks noGrp="1"/>
          </p:cNvSpPr>
          <p:nvPr>
            <p:ph idx="1"/>
          </p:nvPr>
        </p:nvSpPr>
        <p:spPr>
          <a:xfrm>
            <a:off x="609600" y="1825624"/>
            <a:ext cx="11205882" cy="4772399"/>
          </a:xfrm>
        </p:spPr>
        <p:txBody>
          <a:bodyPr>
            <a:normAutofit/>
          </a:bodyPr>
          <a:lstStyle/>
          <a:p>
            <a:pPr marL="0" indent="0">
              <a:buNone/>
            </a:pPr>
            <a:r>
              <a:rPr lang="it-IT">
                <a:latin typeface="Corbel" panose="020B0503020204020204" pitchFamily="34" charset="0"/>
              </a:rPr>
              <a:t>1) Think about what learners will be able to do by the end of instruction</a:t>
            </a:r>
          </a:p>
          <a:p>
            <a:pPr marL="0" indent="0">
              <a:buNone/>
            </a:pPr>
            <a:r>
              <a:rPr lang="it-IT">
                <a:latin typeface="Corbel" panose="020B0503020204020204" pitchFamily="34" charset="0"/>
              </a:rPr>
              <a:t>2) Use the sentence: By the end of the lesson (session/course/instruction) the learner will be able to......... OR The successful learner will be able to......</a:t>
            </a:r>
          </a:p>
          <a:p>
            <a:pPr marL="0" indent="0">
              <a:buNone/>
            </a:pPr>
            <a:r>
              <a:rPr lang="it-IT">
                <a:solidFill>
                  <a:schemeClr val="bg1"/>
                </a:solidFill>
                <a:latin typeface="Corbel" panose="020B0503020204020204" pitchFamily="34" charset="0"/>
              </a:rPr>
              <a:t>3) Replace dots with a verb that you can assess (name, explain, solve, distinguish, etc.).  </a:t>
            </a:r>
          </a:p>
          <a:p>
            <a:pPr marL="0" indent="0">
              <a:buNone/>
            </a:pPr>
            <a:r>
              <a:rPr lang="it-IT">
                <a:solidFill>
                  <a:schemeClr val="bg1"/>
                </a:solidFill>
                <a:latin typeface="Corbel" panose="020B0503020204020204" pitchFamily="34" charset="0"/>
              </a:rPr>
              <a:t>4) Avoid verbs that are open to many interpretations: appreciate, have faith in, know, learn, understand, believe</a:t>
            </a:r>
          </a:p>
          <a:p>
            <a:pPr marL="0" indent="0">
              <a:buNone/>
            </a:pPr>
            <a:r>
              <a:rPr lang="it-IT">
                <a:solidFill>
                  <a:schemeClr val="bg1"/>
                </a:solidFill>
                <a:latin typeface="Corbel" panose="020B0503020204020204" pitchFamily="34" charset="0"/>
              </a:rPr>
              <a:t>5) Keep in mind that learning outcomes can be as specific as you want. You may even think about a different learning outcome for each task you assign to learners. </a:t>
            </a:r>
          </a:p>
        </p:txBody>
      </p:sp>
    </p:spTree>
    <p:extLst>
      <p:ext uri="{BB962C8B-B14F-4D97-AF65-F5344CB8AC3E}">
        <p14:creationId xmlns:p14="http://schemas.microsoft.com/office/powerpoint/2010/main" val="26781483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558FA-CAB8-1743-BF64-85E12CF8C0BC}"/>
              </a:ext>
            </a:extLst>
          </p:cNvPr>
          <p:cNvSpPr>
            <a:spLocks noGrp="1"/>
          </p:cNvSpPr>
          <p:nvPr>
            <p:ph type="title"/>
          </p:nvPr>
        </p:nvSpPr>
        <p:spPr/>
        <p:txBody>
          <a:bodyPr>
            <a:normAutofit/>
          </a:bodyPr>
          <a:lstStyle/>
          <a:p>
            <a:r>
              <a:rPr lang="it-IT">
                <a:latin typeface="Corbel" panose="020B0503020204020204" pitchFamily="34" charset="0"/>
              </a:rPr>
              <a:t>In order to write learning outcomes, you can use the following scheme:</a:t>
            </a:r>
          </a:p>
        </p:txBody>
      </p:sp>
      <p:sp>
        <p:nvSpPr>
          <p:cNvPr id="3" name="Content Placeholder 2">
            <a:extLst>
              <a:ext uri="{FF2B5EF4-FFF2-40B4-BE49-F238E27FC236}">
                <a16:creationId xmlns:a16="http://schemas.microsoft.com/office/drawing/2014/main" id="{2E276CF8-8107-DA44-9C38-0DAE7E6F1AAB}"/>
              </a:ext>
            </a:extLst>
          </p:cNvPr>
          <p:cNvSpPr>
            <a:spLocks noGrp="1"/>
          </p:cNvSpPr>
          <p:nvPr>
            <p:ph idx="1"/>
          </p:nvPr>
        </p:nvSpPr>
        <p:spPr>
          <a:xfrm>
            <a:off x="609600" y="1825624"/>
            <a:ext cx="11205882" cy="4772399"/>
          </a:xfrm>
        </p:spPr>
        <p:txBody>
          <a:bodyPr>
            <a:normAutofit/>
          </a:bodyPr>
          <a:lstStyle/>
          <a:p>
            <a:pPr marL="0" indent="0">
              <a:buNone/>
            </a:pPr>
            <a:r>
              <a:rPr lang="it-IT">
                <a:latin typeface="Corbel" panose="020B0503020204020204" pitchFamily="34" charset="0"/>
              </a:rPr>
              <a:t>1) Think about what learners will be able to do by the end of instruction</a:t>
            </a:r>
          </a:p>
          <a:p>
            <a:pPr marL="0" indent="0">
              <a:buNone/>
            </a:pPr>
            <a:r>
              <a:rPr lang="it-IT">
                <a:latin typeface="Corbel" panose="020B0503020204020204" pitchFamily="34" charset="0"/>
              </a:rPr>
              <a:t>2) Use the sentence: By the end of the lesson (session/course/instruction) the learner will be able to......... OR The successful learner will be able to......</a:t>
            </a:r>
          </a:p>
          <a:p>
            <a:pPr marL="0" indent="0">
              <a:buNone/>
            </a:pPr>
            <a:r>
              <a:rPr lang="it-IT">
                <a:latin typeface="Corbel" panose="020B0503020204020204" pitchFamily="34" charset="0"/>
              </a:rPr>
              <a:t>3) Replace dots with a verb that you can assess (name, explain, solve, distinguish, etc.).  </a:t>
            </a:r>
          </a:p>
          <a:p>
            <a:pPr marL="0" indent="0">
              <a:buNone/>
            </a:pPr>
            <a:r>
              <a:rPr lang="it-IT">
                <a:solidFill>
                  <a:schemeClr val="bg1"/>
                </a:solidFill>
                <a:latin typeface="Corbel" panose="020B0503020204020204" pitchFamily="34" charset="0"/>
              </a:rPr>
              <a:t>4) Avoid verbs that are open to many interpretations: appreciate, have faith in, know, learn, understand, believe</a:t>
            </a:r>
          </a:p>
          <a:p>
            <a:pPr marL="0" indent="0">
              <a:buNone/>
            </a:pPr>
            <a:r>
              <a:rPr lang="it-IT">
                <a:solidFill>
                  <a:schemeClr val="bg1"/>
                </a:solidFill>
                <a:latin typeface="Corbel" panose="020B0503020204020204" pitchFamily="34" charset="0"/>
              </a:rPr>
              <a:t>5) Keep in mind that learning outcomes can be as specific as you want. You may even think about a different learning outcome for each task you assign to learners. </a:t>
            </a:r>
          </a:p>
        </p:txBody>
      </p:sp>
    </p:spTree>
    <p:extLst>
      <p:ext uri="{BB962C8B-B14F-4D97-AF65-F5344CB8AC3E}">
        <p14:creationId xmlns:p14="http://schemas.microsoft.com/office/powerpoint/2010/main" val="33118348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558FA-CAB8-1743-BF64-85E12CF8C0BC}"/>
              </a:ext>
            </a:extLst>
          </p:cNvPr>
          <p:cNvSpPr>
            <a:spLocks noGrp="1"/>
          </p:cNvSpPr>
          <p:nvPr>
            <p:ph type="title"/>
          </p:nvPr>
        </p:nvSpPr>
        <p:spPr/>
        <p:txBody>
          <a:bodyPr>
            <a:normAutofit/>
          </a:bodyPr>
          <a:lstStyle/>
          <a:p>
            <a:r>
              <a:rPr lang="it-IT">
                <a:latin typeface="Corbel" panose="020B0503020204020204" pitchFamily="34" charset="0"/>
              </a:rPr>
              <a:t>In order to write learning outcomes, you can use the following scheme:</a:t>
            </a:r>
          </a:p>
        </p:txBody>
      </p:sp>
      <p:sp>
        <p:nvSpPr>
          <p:cNvPr id="3" name="Content Placeholder 2">
            <a:extLst>
              <a:ext uri="{FF2B5EF4-FFF2-40B4-BE49-F238E27FC236}">
                <a16:creationId xmlns:a16="http://schemas.microsoft.com/office/drawing/2014/main" id="{2E276CF8-8107-DA44-9C38-0DAE7E6F1AAB}"/>
              </a:ext>
            </a:extLst>
          </p:cNvPr>
          <p:cNvSpPr>
            <a:spLocks noGrp="1"/>
          </p:cNvSpPr>
          <p:nvPr>
            <p:ph idx="1"/>
          </p:nvPr>
        </p:nvSpPr>
        <p:spPr>
          <a:xfrm>
            <a:off x="609600" y="1825624"/>
            <a:ext cx="11205882" cy="4772399"/>
          </a:xfrm>
        </p:spPr>
        <p:txBody>
          <a:bodyPr>
            <a:normAutofit/>
          </a:bodyPr>
          <a:lstStyle/>
          <a:p>
            <a:pPr marL="0" indent="0">
              <a:buNone/>
            </a:pPr>
            <a:r>
              <a:rPr lang="it-IT">
                <a:latin typeface="Corbel" panose="020B0503020204020204" pitchFamily="34" charset="0"/>
              </a:rPr>
              <a:t>1) Think about what learners will be able to do by the end of instruction</a:t>
            </a:r>
          </a:p>
          <a:p>
            <a:pPr marL="0" indent="0">
              <a:buNone/>
            </a:pPr>
            <a:r>
              <a:rPr lang="it-IT">
                <a:latin typeface="Corbel" panose="020B0503020204020204" pitchFamily="34" charset="0"/>
              </a:rPr>
              <a:t>2) Use the sentence: By the end of the lesson (session/course/instruction) the learner will be able to......... OR The successful learner will be able to......</a:t>
            </a:r>
          </a:p>
          <a:p>
            <a:pPr marL="0" indent="0">
              <a:buNone/>
            </a:pPr>
            <a:r>
              <a:rPr lang="it-IT">
                <a:latin typeface="Corbel" panose="020B0503020204020204" pitchFamily="34" charset="0"/>
              </a:rPr>
              <a:t>3) Replace dots with a verb that you can assess (name, explain, solve, distinguish, etc.).  </a:t>
            </a:r>
          </a:p>
          <a:p>
            <a:pPr marL="0" indent="0">
              <a:buNone/>
            </a:pPr>
            <a:r>
              <a:rPr lang="it-IT">
                <a:latin typeface="Corbel" panose="020B0503020204020204" pitchFamily="34" charset="0"/>
              </a:rPr>
              <a:t>4) Avoid verbs that are open to many interpretations: appreciate, have faith in, know, learn, understand, believe</a:t>
            </a:r>
          </a:p>
          <a:p>
            <a:pPr marL="0" indent="0">
              <a:buNone/>
            </a:pPr>
            <a:r>
              <a:rPr lang="it-IT">
                <a:solidFill>
                  <a:schemeClr val="bg1"/>
                </a:solidFill>
                <a:latin typeface="Corbel" panose="020B0503020204020204" pitchFamily="34" charset="0"/>
              </a:rPr>
              <a:t>5) Keep in mind that learning outcomes can be as specific as you want. You may even think about a different learning outcome for each task you assign to learners. </a:t>
            </a:r>
          </a:p>
        </p:txBody>
      </p:sp>
    </p:spTree>
    <p:extLst>
      <p:ext uri="{BB962C8B-B14F-4D97-AF65-F5344CB8AC3E}">
        <p14:creationId xmlns:p14="http://schemas.microsoft.com/office/powerpoint/2010/main" val="35669874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558FA-CAB8-1743-BF64-85E12CF8C0BC}"/>
              </a:ext>
            </a:extLst>
          </p:cNvPr>
          <p:cNvSpPr>
            <a:spLocks noGrp="1"/>
          </p:cNvSpPr>
          <p:nvPr>
            <p:ph type="title"/>
          </p:nvPr>
        </p:nvSpPr>
        <p:spPr/>
        <p:txBody>
          <a:bodyPr>
            <a:normAutofit/>
          </a:bodyPr>
          <a:lstStyle/>
          <a:p>
            <a:r>
              <a:rPr lang="it-IT">
                <a:latin typeface="Corbel" panose="020B0503020204020204" pitchFamily="34" charset="0"/>
              </a:rPr>
              <a:t>In order to write learning outcomes, you can use the following scheme:</a:t>
            </a:r>
          </a:p>
        </p:txBody>
      </p:sp>
      <p:sp>
        <p:nvSpPr>
          <p:cNvPr id="3" name="Content Placeholder 2">
            <a:extLst>
              <a:ext uri="{FF2B5EF4-FFF2-40B4-BE49-F238E27FC236}">
                <a16:creationId xmlns:a16="http://schemas.microsoft.com/office/drawing/2014/main" id="{2E276CF8-8107-DA44-9C38-0DAE7E6F1AAB}"/>
              </a:ext>
            </a:extLst>
          </p:cNvPr>
          <p:cNvSpPr>
            <a:spLocks noGrp="1"/>
          </p:cNvSpPr>
          <p:nvPr>
            <p:ph idx="1"/>
          </p:nvPr>
        </p:nvSpPr>
        <p:spPr>
          <a:xfrm>
            <a:off x="609600" y="1825624"/>
            <a:ext cx="11205882" cy="4772399"/>
          </a:xfrm>
        </p:spPr>
        <p:txBody>
          <a:bodyPr>
            <a:normAutofit/>
          </a:bodyPr>
          <a:lstStyle/>
          <a:p>
            <a:pPr marL="0" indent="0">
              <a:buNone/>
            </a:pPr>
            <a:r>
              <a:rPr lang="it-IT">
                <a:latin typeface="Corbel" panose="020B0503020204020204" pitchFamily="34" charset="0"/>
              </a:rPr>
              <a:t>1) Think about what learners will be able to do by the end of instruction</a:t>
            </a:r>
          </a:p>
          <a:p>
            <a:pPr marL="0" indent="0">
              <a:buNone/>
            </a:pPr>
            <a:r>
              <a:rPr lang="it-IT">
                <a:latin typeface="Corbel" panose="020B0503020204020204" pitchFamily="34" charset="0"/>
              </a:rPr>
              <a:t>2) Use the sentence: By the end of the lesson (session/course/instruction) the learner will be able to......... OR The successful learner will be able to......</a:t>
            </a:r>
          </a:p>
          <a:p>
            <a:pPr marL="0" indent="0">
              <a:buNone/>
            </a:pPr>
            <a:r>
              <a:rPr lang="it-IT">
                <a:latin typeface="Corbel" panose="020B0503020204020204" pitchFamily="34" charset="0"/>
              </a:rPr>
              <a:t>3) Replace dots with a verb that you can assess (name, explain, solve, distinguish, etc.).  </a:t>
            </a:r>
          </a:p>
          <a:p>
            <a:pPr marL="0" indent="0">
              <a:buNone/>
            </a:pPr>
            <a:r>
              <a:rPr lang="it-IT">
                <a:latin typeface="Corbel" panose="020B0503020204020204" pitchFamily="34" charset="0"/>
              </a:rPr>
              <a:t>4) Avoid verbs that are open to many interpretations: appreciate, have faith in, know, learn, understand, believe</a:t>
            </a:r>
          </a:p>
          <a:p>
            <a:pPr marL="0" indent="0">
              <a:buNone/>
            </a:pPr>
            <a:r>
              <a:rPr lang="it-IT">
                <a:latin typeface="Corbel" panose="020B0503020204020204" pitchFamily="34" charset="0"/>
              </a:rPr>
              <a:t>5) Keep in mind that learning outcomes can be as specific as you want. You may even think about a different learning outcome for each task you assign to learners. </a:t>
            </a:r>
          </a:p>
        </p:txBody>
      </p:sp>
    </p:spTree>
    <p:extLst>
      <p:ext uri="{BB962C8B-B14F-4D97-AF65-F5344CB8AC3E}">
        <p14:creationId xmlns:p14="http://schemas.microsoft.com/office/powerpoint/2010/main" val="983445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67089-0C1F-8844-89D8-107A2AD854FE}"/>
              </a:ext>
            </a:extLst>
          </p:cNvPr>
          <p:cNvSpPr>
            <a:spLocks noGrp="1"/>
          </p:cNvSpPr>
          <p:nvPr>
            <p:ph type="title"/>
          </p:nvPr>
        </p:nvSpPr>
        <p:spPr/>
        <p:txBody>
          <a:bodyPr/>
          <a:lstStyle/>
          <a:p>
            <a:r>
              <a:rPr lang="it-IT" b="1">
                <a:latin typeface="Corbel" panose="020B0503020204020204" pitchFamily="34" charset="0"/>
              </a:rPr>
              <a:t>Measurable verbs to assist you in writing and assessing learning outcomes</a:t>
            </a:r>
          </a:p>
        </p:txBody>
      </p:sp>
      <p:sp>
        <p:nvSpPr>
          <p:cNvPr id="3" name="Content Placeholder 2">
            <a:extLst>
              <a:ext uri="{FF2B5EF4-FFF2-40B4-BE49-F238E27FC236}">
                <a16:creationId xmlns:a16="http://schemas.microsoft.com/office/drawing/2014/main" id="{03313C71-8E25-3642-BEC5-A24768DDB251}"/>
              </a:ext>
            </a:extLst>
          </p:cNvPr>
          <p:cNvSpPr>
            <a:spLocks noGrp="1"/>
          </p:cNvSpPr>
          <p:nvPr>
            <p:ph idx="1"/>
          </p:nvPr>
        </p:nvSpPr>
        <p:spPr/>
        <p:txBody>
          <a:bodyPr/>
          <a:lstStyle/>
          <a:p>
            <a:pPr marL="0" indent="0">
              <a:buNone/>
            </a:pPr>
            <a:endParaRPr lang="it-IT" sz="3600">
              <a:hlinkClick r:id="rId2"/>
            </a:endParaRPr>
          </a:p>
          <a:p>
            <a:pPr marL="0" indent="0">
              <a:buNone/>
            </a:pPr>
            <a:r>
              <a:rPr lang="it-IT" sz="3600">
                <a:hlinkClick r:id="rId2"/>
              </a:rPr>
              <a:t>https://github.com/ppalagi/EXCELERATE-TtT/blob/master/docs/learning-outcomes.md</a:t>
            </a:r>
            <a:endParaRPr lang="it-IT" sz="3600"/>
          </a:p>
          <a:p>
            <a:endParaRPr lang="it-IT"/>
          </a:p>
        </p:txBody>
      </p:sp>
    </p:spTree>
    <p:extLst>
      <p:ext uri="{BB962C8B-B14F-4D97-AF65-F5344CB8AC3E}">
        <p14:creationId xmlns:p14="http://schemas.microsoft.com/office/powerpoint/2010/main" val="35427014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7D91CF2-9565-734B-9058-028189FBA72C}"/>
              </a:ext>
            </a:extLst>
          </p:cNvPr>
          <p:cNvSpPr txBox="1"/>
          <p:nvPr/>
        </p:nvSpPr>
        <p:spPr>
          <a:xfrm>
            <a:off x="768097" y="663787"/>
            <a:ext cx="10537697" cy="5016758"/>
          </a:xfrm>
          <a:prstGeom prst="rect">
            <a:avLst/>
          </a:prstGeom>
          <a:noFill/>
        </p:spPr>
        <p:txBody>
          <a:bodyPr wrap="square" rtlCol="0">
            <a:spAutoFit/>
          </a:bodyPr>
          <a:lstStyle/>
          <a:p>
            <a:r>
              <a:rPr lang="it-IT" sz="4400" i="1" dirty="0"/>
              <a:t>Learning </a:t>
            </a:r>
            <a:r>
              <a:rPr lang="it-IT" sz="4400" i="1" dirty="0" err="1"/>
              <a:t>results</a:t>
            </a:r>
            <a:r>
              <a:rPr lang="it-IT" sz="4400" i="1" dirty="0"/>
              <a:t> from </a:t>
            </a:r>
            <a:r>
              <a:rPr lang="it-IT" sz="4400" i="1" dirty="0" err="1"/>
              <a:t>what</a:t>
            </a:r>
            <a:r>
              <a:rPr lang="it-IT" sz="4400" i="1" dirty="0"/>
              <a:t> the </a:t>
            </a:r>
            <a:r>
              <a:rPr lang="it-IT" sz="4400" i="1" dirty="0" err="1"/>
              <a:t>student</a:t>
            </a:r>
            <a:r>
              <a:rPr lang="it-IT" sz="4400" i="1" dirty="0"/>
              <a:t> </a:t>
            </a:r>
            <a:r>
              <a:rPr lang="it-IT" sz="4400" i="1" dirty="0" err="1"/>
              <a:t>does</a:t>
            </a:r>
            <a:r>
              <a:rPr lang="it-IT" sz="4400" i="1" dirty="0"/>
              <a:t> and </a:t>
            </a:r>
            <a:r>
              <a:rPr lang="it-IT" sz="4400" i="1" dirty="0" err="1"/>
              <a:t>thinks</a:t>
            </a:r>
            <a:r>
              <a:rPr lang="it-IT" sz="4400" i="1" dirty="0"/>
              <a:t> and </a:t>
            </a:r>
            <a:r>
              <a:rPr lang="it-IT" sz="4400" i="1" dirty="0" err="1"/>
              <a:t>only</a:t>
            </a:r>
            <a:r>
              <a:rPr lang="it-IT" sz="4400" i="1" dirty="0"/>
              <a:t> from </a:t>
            </a:r>
            <a:r>
              <a:rPr lang="it-IT" sz="4400" i="1" dirty="0" err="1"/>
              <a:t>what</a:t>
            </a:r>
            <a:r>
              <a:rPr lang="it-IT" sz="4400" i="1" dirty="0"/>
              <a:t> the </a:t>
            </a:r>
            <a:r>
              <a:rPr lang="it-IT" sz="4400" i="1" dirty="0" err="1"/>
              <a:t>student</a:t>
            </a:r>
            <a:r>
              <a:rPr lang="it-IT" sz="4400" i="1" dirty="0"/>
              <a:t> </a:t>
            </a:r>
            <a:r>
              <a:rPr lang="it-IT" sz="4400" i="1" dirty="0" err="1"/>
              <a:t>does</a:t>
            </a:r>
            <a:r>
              <a:rPr lang="it-IT" sz="4400" i="1" dirty="0"/>
              <a:t> and </a:t>
            </a:r>
            <a:r>
              <a:rPr lang="it-IT" sz="4400" i="1" dirty="0" err="1"/>
              <a:t>thinks</a:t>
            </a:r>
            <a:r>
              <a:rPr lang="it-IT" sz="4400" i="1" dirty="0"/>
              <a:t>. The </a:t>
            </a:r>
            <a:r>
              <a:rPr lang="it-IT" sz="4400" i="1" dirty="0" err="1"/>
              <a:t>teacher</a:t>
            </a:r>
            <a:r>
              <a:rPr lang="it-IT" sz="4400" i="1" dirty="0"/>
              <a:t> can </a:t>
            </a:r>
            <a:r>
              <a:rPr lang="it-IT" sz="4400" i="1" dirty="0" err="1"/>
              <a:t>advance</a:t>
            </a:r>
            <a:r>
              <a:rPr lang="it-IT" sz="4400" i="1" dirty="0"/>
              <a:t> </a:t>
            </a:r>
            <a:r>
              <a:rPr lang="it-IT" sz="4400" i="1" dirty="0" err="1"/>
              <a:t>learning</a:t>
            </a:r>
            <a:r>
              <a:rPr lang="it-IT" sz="4400" i="1" dirty="0"/>
              <a:t> </a:t>
            </a:r>
            <a:r>
              <a:rPr lang="it-IT" sz="4400" i="1" dirty="0" err="1"/>
              <a:t>only</a:t>
            </a:r>
            <a:r>
              <a:rPr lang="it-IT" sz="4400" i="1" dirty="0"/>
              <a:t> by </a:t>
            </a:r>
            <a:r>
              <a:rPr lang="it-IT" sz="4400" i="1" dirty="0" err="1"/>
              <a:t>influencing</a:t>
            </a:r>
            <a:r>
              <a:rPr lang="it-IT" sz="4400" i="1" dirty="0"/>
              <a:t> </a:t>
            </a:r>
            <a:r>
              <a:rPr lang="it-IT" sz="4400" i="1" dirty="0" err="1"/>
              <a:t>what</a:t>
            </a:r>
            <a:r>
              <a:rPr lang="it-IT" sz="4400" i="1" dirty="0"/>
              <a:t> the </a:t>
            </a:r>
            <a:r>
              <a:rPr lang="it-IT" sz="4400" i="1" dirty="0" err="1"/>
              <a:t>student</a:t>
            </a:r>
            <a:r>
              <a:rPr lang="it-IT" sz="4400" i="1" dirty="0"/>
              <a:t> </a:t>
            </a:r>
            <a:r>
              <a:rPr lang="it-IT" sz="4400" i="1" dirty="0" err="1"/>
              <a:t>does</a:t>
            </a:r>
            <a:r>
              <a:rPr lang="it-IT" sz="4400" i="1" dirty="0"/>
              <a:t> to </a:t>
            </a:r>
            <a:r>
              <a:rPr lang="it-IT" sz="4400" i="1" dirty="0" err="1"/>
              <a:t>learn</a:t>
            </a:r>
            <a:endParaRPr lang="it-IT" sz="4400" i="1" dirty="0"/>
          </a:p>
          <a:p>
            <a:endParaRPr lang="it-IT" sz="4400" dirty="0"/>
          </a:p>
          <a:p>
            <a:r>
              <a:rPr lang="it-IT" sz="2800" dirty="0">
                <a:hlinkClick r:id="rId2"/>
              </a:rPr>
              <a:t>H.A. Simon</a:t>
            </a:r>
            <a:r>
              <a:rPr lang="it-IT" sz="2800" dirty="0"/>
              <a:t> (</a:t>
            </a:r>
            <a:r>
              <a:rPr lang="it-IT" sz="2800" dirty="0" err="1"/>
              <a:t>one</a:t>
            </a:r>
            <a:r>
              <a:rPr lang="it-IT" sz="2800" dirty="0"/>
              <a:t> of the </a:t>
            </a:r>
            <a:r>
              <a:rPr lang="it-IT" sz="2800" dirty="0" err="1"/>
              <a:t>founders</a:t>
            </a:r>
            <a:r>
              <a:rPr lang="it-IT" sz="2800" dirty="0"/>
              <a:t> of the </a:t>
            </a:r>
            <a:r>
              <a:rPr lang="it-IT" sz="2800" dirty="0" err="1"/>
              <a:t>field</a:t>
            </a:r>
            <a:r>
              <a:rPr lang="it-IT" sz="2800" dirty="0"/>
              <a:t> of </a:t>
            </a:r>
          </a:p>
          <a:p>
            <a:r>
              <a:rPr lang="it-IT" sz="2800" dirty="0">
                <a:hlinkClick r:id="rId3"/>
              </a:rPr>
              <a:t>Cognitive Science</a:t>
            </a:r>
            <a:r>
              <a:rPr lang="it-IT" sz="2800" dirty="0"/>
              <a:t> and Nobel Laureate) 1916-2001</a:t>
            </a:r>
          </a:p>
        </p:txBody>
      </p:sp>
      <p:pic>
        <p:nvPicPr>
          <p:cNvPr id="5" name="Picture 4">
            <a:extLst>
              <a:ext uri="{FF2B5EF4-FFF2-40B4-BE49-F238E27FC236}">
                <a16:creationId xmlns:a16="http://schemas.microsoft.com/office/drawing/2014/main" id="{8522B4E7-00BF-D142-ACE7-8377FA534036}"/>
              </a:ext>
            </a:extLst>
          </p:cNvPr>
          <p:cNvPicPr>
            <a:picLocks noChangeAspect="1"/>
          </p:cNvPicPr>
          <p:nvPr/>
        </p:nvPicPr>
        <p:blipFill>
          <a:blip r:embed="rId4"/>
          <a:stretch>
            <a:fillRect/>
          </a:stretch>
        </p:blipFill>
        <p:spPr>
          <a:xfrm>
            <a:off x="10277856" y="4234876"/>
            <a:ext cx="1773936" cy="2474750"/>
          </a:xfrm>
          <a:prstGeom prst="rect">
            <a:avLst/>
          </a:prstGeom>
        </p:spPr>
      </p:pic>
    </p:spTree>
    <p:extLst>
      <p:ext uri="{BB962C8B-B14F-4D97-AF65-F5344CB8AC3E}">
        <p14:creationId xmlns:p14="http://schemas.microsoft.com/office/powerpoint/2010/main" val="7690566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CED45-EDB8-0140-AC89-0A7F0AAEC5F0}"/>
              </a:ext>
            </a:extLst>
          </p:cNvPr>
          <p:cNvSpPr>
            <a:spLocks noGrp="1"/>
          </p:cNvSpPr>
          <p:nvPr>
            <p:ph type="title"/>
          </p:nvPr>
        </p:nvSpPr>
        <p:spPr>
          <a:solidFill>
            <a:schemeClr val="accent4">
              <a:lumMod val="60000"/>
              <a:lumOff val="40000"/>
            </a:schemeClr>
          </a:solidFill>
        </p:spPr>
        <p:txBody>
          <a:bodyPr/>
          <a:lstStyle/>
          <a:p>
            <a:r>
              <a:rPr lang="en-US" dirty="0">
                <a:latin typeface="Corbel" panose="020B0503020204020204" pitchFamily="34" charset="0"/>
              </a:rPr>
              <a:t>Teaching objectives and Learning Outcomes</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3A67A7FF-47D0-5048-A861-AF657CB6F2E8}"/>
              </a:ext>
            </a:extLst>
          </p:cNvPr>
          <p:cNvSpPr>
            <a:spLocks noGrp="1"/>
          </p:cNvSpPr>
          <p:nvPr>
            <p:ph idx="1"/>
          </p:nvPr>
        </p:nvSpPr>
        <p:spPr/>
        <p:txBody>
          <a:bodyPr>
            <a:normAutofit/>
          </a:bodyPr>
          <a:lstStyle/>
          <a:p>
            <a:pPr marL="0" indent="0">
              <a:buNone/>
            </a:pPr>
            <a:r>
              <a:rPr lang="it-IT" sz="4000" b="1" dirty="0"/>
              <a:t>Challenge</a:t>
            </a:r>
          </a:p>
          <a:p>
            <a:r>
              <a:rPr lang="it-IT" sz="4000" dirty="0"/>
              <a:t>Write a </a:t>
            </a:r>
            <a:r>
              <a:rPr lang="it-IT" sz="4000" dirty="0" err="1"/>
              <a:t>Teaching</a:t>
            </a:r>
            <a:r>
              <a:rPr lang="it-IT" sz="4000" dirty="0"/>
              <a:t> </a:t>
            </a:r>
            <a:r>
              <a:rPr lang="it-IT" sz="4000" dirty="0" err="1"/>
              <a:t>Objective</a:t>
            </a:r>
            <a:r>
              <a:rPr lang="it-IT" sz="4000" dirty="0"/>
              <a:t> AND a Learning </a:t>
            </a:r>
            <a:r>
              <a:rPr lang="it-IT" sz="4000" dirty="0" err="1"/>
              <a:t>Outcome</a:t>
            </a:r>
            <a:r>
              <a:rPr lang="it-IT" sz="4000" dirty="0"/>
              <a:t> for a lesson or a session </a:t>
            </a:r>
            <a:r>
              <a:rPr lang="it-IT" sz="4000" dirty="0" err="1"/>
              <a:t>you</a:t>
            </a:r>
            <a:r>
              <a:rPr lang="it-IT" sz="4000" dirty="0"/>
              <a:t> </a:t>
            </a:r>
            <a:r>
              <a:rPr lang="it-IT" sz="4000" dirty="0" err="1"/>
              <a:t>usually</a:t>
            </a:r>
            <a:r>
              <a:rPr lang="it-IT" sz="4000" dirty="0"/>
              <a:t> </a:t>
            </a:r>
            <a:r>
              <a:rPr lang="it-IT" sz="4000" dirty="0" err="1"/>
              <a:t>deliver</a:t>
            </a:r>
            <a:r>
              <a:rPr lang="it-IT" sz="4000" dirty="0"/>
              <a:t>.</a:t>
            </a:r>
          </a:p>
        </p:txBody>
      </p:sp>
    </p:spTree>
    <p:extLst>
      <p:ext uri="{BB962C8B-B14F-4D97-AF65-F5344CB8AC3E}">
        <p14:creationId xmlns:p14="http://schemas.microsoft.com/office/powerpoint/2010/main" val="42635564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9CC4D-198F-D24F-8D99-E35124CA8C51}"/>
              </a:ext>
            </a:extLst>
          </p:cNvPr>
          <p:cNvSpPr>
            <a:spLocks noGrp="1"/>
          </p:cNvSpPr>
          <p:nvPr>
            <p:ph type="title"/>
          </p:nvPr>
        </p:nvSpPr>
        <p:spPr>
          <a:xfrm>
            <a:off x="963706" y="2516655"/>
            <a:ext cx="10515600" cy="1325563"/>
          </a:xfrm>
        </p:spPr>
        <p:txBody>
          <a:bodyPr/>
          <a:lstStyle/>
          <a:p>
            <a:r>
              <a:rPr lang="it-IT" dirty="0">
                <a:latin typeface="Corbel" panose="020B0503020204020204" pitchFamily="34" charset="0"/>
              </a:rPr>
              <a:t>The </a:t>
            </a:r>
            <a:r>
              <a:rPr lang="it-IT" dirty="0" err="1">
                <a:latin typeface="Corbel" panose="020B0503020204020204" pitchFamily="34" charset="0"/>
              </a:rPr>
              <a:t>acquisition</a:t>
            </a:r>
            <a:r>
              <a:rPr lang="it-IT" dirty="0">
                <a:latin typeface="Corbel" panose="020B0503020204020204" pitchFamily="34" charset="0"/>
              </a:rPr>
              <a:t> of </a:t>
            </a:r>
            <a:r>
              <a:rPr lang="it-IT" dirty="0" err="1">
                <a:latin typeface="Corbel" panose="020B0503020204020204" pitchFamily="34" charset="0"/>
              </a:rPr>
              <a:t>skills</a:t>
            </a:r>
            <a:r>
              <a:rPr lang="it-IT" dirty="0">
                <a:latin typeface="Corbel" panose="020B0503020204020204" pitchFamily="34" charset="0"/>
              </a:rPr>
              <a:t>: </a:t>
            </a:r>
            <a:r>
              <a:rPr lang="it-IT" dirty="0" err="1">
                <a:latin typeface="Corbel" panose="020B0503020204020204" pitchFamily="34" charset="0"/>
              </a:rPr>
              <a:t>novice</a:t>
            </a:r>
            <a:r>
              <a:rPr lang="it-IT" dirty="0">
                <a:latin typeface="Corbel" panose="020B0503020204020204" pitchFamily="34" charset="0"/>
              </a:rPr>
              <a:t>, </a:t>
            </a:r>
            <a:r>
              <a:rPr lang="it-IT" dirty="0" err="1">
                <a:latin typeface="Corbel" panose="020B0503020204020204" pitchFamily="34" charset="0"/>
              </a:rPr>
              <a:t>competent</a:t>
            </a:r>
            <a:r>
              <a:rPr lang="it-IT" dirty="0">
                <a:latin typeface="Corbel" panose="020B0503020204020204" pitchFamily="34" charset="0"/>
              </a:rPr>
              <a:t> </a:t>
            </a:r>
            <a:r>
              <a:rPr lang="it-IT" dirty="0" err="1">
                <a:latin typeface="Corbel" panose="020B0503020204020204" pitchFamily="34" charset="0"/>
              </a:rPr>
              <a:t>practicionner</a:t>
            </a:r>
            <a:r>
              <a:rPr lang="it-IT" dirty="0">
                <a:latin typeface="Corbel" panose="020B0503020204020204" pitchFamily="34" charset="0"/>
              </a:rPr>
              <a:t>, </a:t>
            </a:r>
            <a:r>
              <a:rPr lang="it-IT" dirty="0" err="1">
                <a:latin typeface="Corbel" panose="020B0503020204020204" pitchFamily="34" charset="0"/>
              </a:rPr>
              <a:t>expert</a:t>
            </a:r>
            <a:endParaRPr lang="it-IT" dirty="0">
              <a:latin typeface="Corbel" panose="020B0503020204020204" pitchFamily="34" charset="0"/>
            </a:endParaRPr>
          </a:p>
        </p:txBody>
      </p:sp>
    </p:spTree>
    <p:extLst>
      <p:ext uri="{BB962C8B-B14F-4D97-AF65-F5344CB8AC3E}">
        <p14:creationId xmlns:p14="http://schemas.microsoft.com/office/powerpoint/2010/main" val="3556663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E70E035-A70A-4B4B-9CEA-0DFBC2E49A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6117" y="-27909"/>
            <a:ext cx="10004611" cy="7495617"/>
          </a:xfrm>
          <a:prstGeom prst="rect">
            <a:avLst/>
          </a:prstGeom>
        </p:spPr>
      </p:pic>
    </p:spTree>
    <p:extLst>
      <p:ext uri="{BB962C8B-B14F-4D97-AF65-F5344CB8AC3E}">
        <p14:creationId xmlns:p14="http://schemas.microsoft.com/office/powerpoint/2010/main" val="41890017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5.googleusercontent.com/V8Wqq8PlF1IUvdYf-4vK0Hf2iZHLDK6qb9hQ__ZKZElHIeoSgKbb5DR0FQB3SiVaf_WEYq7hgzza7M4NmCbxE5i1VNd4EUmMv0guTpu5gZdqLucff8lr4MN75uysv_HGYsHGv9bL7ec">
            <a:extLst>
              <a:ext uri="{FF2B5EF4-FFF2-40B4-BE49-F238E27FC236}">
                <a16:creationId xmlns:a16="http://schemas.microsoft.com/office/drawing/2014/main" id="{059029C3-E5A5-FD4C-B2B1-9751BFD40F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238" y="0"/>
            <a:ext cx="1169193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79890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9CC4D-198F-D24F-8D99-E35124CA8C51}"/>
              </a:ext>
            </a:extLst>
          </p:cNvPr>
          <p:cNvSpPr>
            <a:spLocks noGrp="1"/>
          </p:cNvSpPr>
          <p:nvPr>
            <p:ph type="title"/>
          </p:nvPr>
        </p:nvSpPr>
        <p:spPr/>
        <p:txBody>
          <a:bodyPr/>
          <a:lstStyle/>
          <a:p>
            <a:r>
              <a:rPr lang="it-IT" dirty="0"/>
              <a:t>The </a:t>
            </a:r>
            <a:r>
              <a:rPr lang="it-IT" dirty="0" err="1"/>
              <a:t>acquisition</a:t>
            </a:r>
            <a:r>
              <a:rPr lang="it-IT" dirty="0"/>
              <a:t> of </a:t>
            </a:r>
            <a:r>
              <a:rPr lang="it-IT" dirty="0" err="1"/>
              <a:t>skills</a:t>
            </a:r>
            <a:r>
              <a:rPr lang="it-IT" dirty="0"/>
              <a:t>: </a:t>
            </a:r>
            <a:r>
              <a:rPr lang="it-IT" dirty="0" err="1"/>
              <a:t>novice</a:t>
            </a:r>
            <a:r>
              <a:rPr lang="it-IT" dirty="0"/>
              <a:t>, </a:t>
            </a:r>
            <a:r>
              <a:rPr lang="it-IT" dirty="0" err="1"/>
              <a:t>competent</a:t>
            </a:r>
            <a:r>
              <a:rPr lang="it-IT" dirty="0"/>
              <a:t> </a:t>
            </a:r>
            <a:r>
              <a:rPr lang="it-IT" dirty="0" err="1"/>
              <a:t>practicionner</a:t>
            </a:r>
            <a:r>
              <a:rPr lang="it-IT" dirty="0"/>
              <a:t>, </a:t>
            </a:r>
            <a:r>
              <a:rPr lang="it-IT" dirty="0" err="1"/>
              <a:t>expert</a:t>
            </a:r>
            <a:endParaRPr lang="it-IT" dirty="0"/>
          </a:p>
        </p:txBody>
      </p:sp>
      <p:sp>
        <p:nvSpPr>
          <p:cNvPr id="3" name="Content Placeholder 2">
            <a:extLst>
              <a:ext uri="{FF2B5EF4-FFF2-40B4-BE49-F238E27FC236}">
                <a16:creationId xmlns:a16="http://schemas.microsoft.com/office/drawing/2014/main" id="{830FA7CA-CBDC-5D4A-9646-154502208928}"/>
              </a:ext>
            </a:extLst>
          </p:cNvPr>
          <p:cNvSpPr>
            <a:spLocks noGrp="1"/>
          </p:cNvSpPr>
          <p:nvPr>
            <p:ph idx="1"/>
          </p:nvPr>
        </p:nvSpPr>
        <p:spPr/>
        <p:txBody>
          <a:bodyPr>
            <a:normAutofit/>
          </a:bodyPr>
          <a:lstStyle/>
          <a:p>
            <a:r>
              <a:rPr lang="it-IT" sz="3200" b="1" dirty="0" err="1"/>
              <a:t>Novice</a:t>
            </a:r>
            <a:r>
              <a:rPr lang="it-IT" sz="3200" dirty="0"/>
              <a:t>: </a:t>
            </a:r>
            <a:r>
              <a:rPr lang="it-IT" sz="3200" dirty="0" err="1"/>
              <a:t>someone</a:t>
            </a:r>
            <a:r>
              <a:rPr lang="it-IT" sz="3200" dirty="0"/>
              <a:t> </a:t>
            </a:r>
            <a:r>
              <a:rPr lang="it-IT" sz="3200" dirty="0" err="1"/>
              <a:t>who</a:t>
            </a:r>
            <a:r>
              <a:rPr lang="it-IT" sz="3200" dirty="0"/>
              <a:t> </a:t>
            </a:r>
            <a:r>
              <a:rPr lang="it-IT" sz="3200" dirty="0" err="1"/>
              <a:t>doesn’t</a:t>
            </a:r>
            <a:r>
              <a:rPr lang="it-IT" sz="3200" dirty="0"/>
              <a:t> </a:t>
            </a:r>
            <a:r>
              <a:rPr lang="it-IT" sz="3200" dirty="0" err="1"/>
              <a:t>even</a:t>
            </a:r>
            <a:r>
              <a:rPr lang="it-IT" sz="3200" dirty="0"/>
              <a:t> </a:t>
            </a:r>
            <a:r>
              <a:rPr lang="it-IT" sz="3200" dirty="0" err="1"/>
              <a:t>know</a:t>
            </a:r>
            <a:r>
              <a:rPr lang="it-IT" sz="3200" dirty="0"/>
              <a:t> </a:t>
            </a:r>
            <a:r>
              <a:rPr lang="it-IT" sz="3200" dirty="0" err="1"/>
              <a:t>what</a:t>
            </a:r>
            <a:r>
              <a:rPr lang="it-IT" sz="3200" dirty="0"/>
              <a:t> </a:t>
            </a:r>
            <a:r>
              <a:rPr lang="it-IT" sz="3200" dirty="0" err="1"/>
              <a:t>questions</a:t>
            </a:r>
            <a:r>
              <a:rPr lang="it-IT" sz="3200" dirty="0"/>
              <a:t> to </a:t>
            </a:r>
            <a:r>
              <a:rPr lang="it-IT" sz="3200" dirty="0" err="1"/>
              <a:t>ask</a:t>
            </a:r>
            <a:endParaRPr lang="it-IT" sz="3200" dirty="0"/>
          </a:p>
          <a:p>
            <a:r>
              <a:rPr lang="it-IT" sz="3200" b="1" dirty="0" err="1"/>
              <a:t>Competent</a:t>
            </a:r>
            <a:r>
              <a:rPr lang="it-IT" sz="3200" b="1" dirty="0"/>
              <a:t> </a:t>
            </a:r>
            <a:r>
              <a:rPr lang="it-IT" sz="3200" b="1" dirty="0" err="1"/>
              <a:t>practitioner</a:t>
            </a:r>
            <a:r>
              <a:rPr lang="it-IT" sz="3200" dirty="0"/>
              <a:t>: </a:t>
            </a:r>
            <a:r>
              <a:rPr lang="it-IT" sz="3200" dirty="0" err="1"/>
              <a:t>someone</a:t>
            </a:r>
            <a:r>
              <a:rPr lang="it-IT" sz="3200" dirty="0"/>
              <a:t> </a:t>
            </a:r>
            <a:r>
              <a:rPr lang="it-IT" sz="3200" dirty="0" err="1"/>
              <a:t>who</a:t>
            </a:r>
            <a:r>
              <a:rPr lang="it-IT" sz="3200" dirty="0"/>
              <a:t> </a:t>
            </a:r>
            <a:r>
              <a:rPr lang="it-IT" sz="3200" dirty="0" err="1"/>
              <a:t>has</a:t>
            </a:r>
            <a:r>
              <a:rPr lang="it-IT" sz="3200" dirty="0"/>
              <a:t> </a:t>
            </a:r>
            <a:r>
              <a:rPr lang="it-IT" sz="3200" dirty="0" err="1"/>
              <a:t>enough</a:t>
            </a:r>
            <a:r>
              <a:rPr lang="it-IT" sz="3200" dirty="0"/>
              <a:t> </a:t>
            </a:r>
            <a:r>
              <a:rPr lang="it-IT" sz="3200" dirty="0" err="1"/>
              <a:t>understanding</a:t>
            </a:r>
            <a:r>
              <a:rPr lang="it-IT" sz="3200" dirty="0"/>
              <a:t> for </a:t>
            </a:r>
            <a:r>
              <a:rPr lang="it-IT" sz="3200" dirty="0" err="1"/>
              <a:t>everyday</a:t>
            </a:r>
            <a:r>
              <a:rPr lang="it-IT" sz="3200" dirty="0"/>
              <a:t> </a:t>
            </a:r>
            <a:r>
              <a:rPr lang="it-IT" sz="3200" dirty="0" err="1"/>
              <a:t>purposes</a:t>
            </a:r>
            <a:endParaRPr lang="it-IT" sz="3200" dirty="0"/>
          </a:p>
          <a:p>
            <a:r>
              <a:rPr lang="it-IT" sz="3200" b="1" dirty="0"/>
              <a:t>Expert</a:t>
            </a:r>
            <a:r>
              <a:rPr lang="it-IT" sz="3200" dirty="0"/>
              <a:t>: </a:t>
            </a:r>
            <a:r>
              <a:rPr lang="it-IT" sz="3200" dirty="0" err="1"/>
              <a:t>someone</a:t>
            </a:r>
            <a:r>
              <a:rPr lang="it-IT" sz="3200" dirty="0"/>
              <a:t> </a:t>
            </a:r>
            <a:r>
              <a:rPr lang="it-IT" sz="3200" dirty="0" err="1"/>
              <a:t>who</a:t>
            </a:r>
            <a:r>
              <a:rPr lang="it-IT" sz="3200" dirty="0"/>
              <a:t> can </a:t>
            </a:r>
            <a:r>
              <a:rPr lang="it-IT" sz="3200" dirty="0" err="1"/>
              <a:t>easily</a:t>
            </a:r>
            <a:r>
              <a:rPr lang="it-IT" sz="3200" dirty="0"/>
              <a:t> </a:t>
            </a:r>
            <a:r>
              <a:rPr lang="it-IT" sz="3200" dirty="0" err="1"/>
              <a:t>handle</a:t>
            </a:r>
            <a:r>
              <a:rPr lang="it-IT" sz="3200" dirty="0"/>
              <a:t> </a:t>
            </a:r>
            <a:r>
              <a:rPr lang="it-IT" sz="3200" dirty="0" err="1"/>
              <a:t>situations</a:t>
            </a:r>
            <a:r>
              <a:rPr lang="it-IT" sz="3200" dirty="0"/>
              <a:t> </a:t>
            </a:r>
            <a:r>
              <a:rPr lang="it-IT" sz="3200" dirty="0" err="1"/>
              <a:t>that</a:t>
            </a:r>
            <a:r>
              <a:rPr lang="it-IT" sz="3200" dirty="0"/>
              <a:t> are out of the </a:t>
            </a:r>
            <a:r>
              <a:rPr lang="it-IT" sz="3200" dirty="0" err="1"/>
              <a:t>ordinary</a:t>
            </a:r>
            <a:endParaRPr lang="it-IT" sz="3200" dirty="0"/>
          </a:p>
        </p:txBody>
      </p:sp>
    </p:spTree>
    <p:extLst>
      <p:ext uri="{BB962C8B-B14F-4D97-AF65-F5344CB8AC3E}">
        <p14:creationId xmlns:p14="http://schemas.microsoft.com/office/powerpoint/2010/main" val="14850802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9CC4D-198F-D24F-8D99-E35124CA8C51}"/>
              </a:ext>
            </a:extLst>
          </p:cNvPr>
          <p:cNvSpPr>
            <a:spLocks noGrp="1"/>
          </p:cNvSpPr>
          <p:nvPr>
            <p:ph type="title"/>
          </p:nvPr>
        </p:nvSpPr>
        <p:spPr>
          <a:solidFill>
            <a:schemeClr val="accent4">
              <a:lumMod val="60000"/>
              <a:lumOff val="40000"/>
            </a:schemeClr>
          </a:solidFill>
        </p:spPr>
        <p:txBody>
          <a:bodyPr/>
          <a:lstStyle/>
          <a:p>
            <a:r>
              <a:rPr lang="it-IT" dirty="0">
                <a:latin typeface="Corbel" panose="020B0503020204020204" pitchFamily="34" charset="0"/>
              </a:rPr>
              <a:t>The </a:t>
            </a:r>
            <a:r>
              <a:rPr lang="it-IT" dirty="0" err="1">
                <a:latin typeface="Corbel" panose="020B0503020204020204" pitchFamily="34" charset="0"/>
              </a:rPr>
              <a:t>acquisition</a:t>
            </a:r>
            <a:r>
              <a:rPr lang="it-IT" dirty="0">
                <a:latin typeface="Corbel" panose="020B0503020204020204" pitchFamily="34" charset="0"/>
              </a:rPr>
              <a:t> of </a:t>
            </a:r>
            <a:r>
              <a:rPr lang="it-IT" dirty="0" err="1">
                <a:latin typeface="Corbel" panose="020B0503020204020204" pitchFamily="34" charset="0"/>
              </a:rPr>
              <a:t>skills</a:t>
            </a:r>
            <a:r>
              <a:rPr lang="it-IT" dirty="0">
                <a:latin typeface="Corbel" panose="020B0503020204020204" pitchFamily="34" charset="0"/>
              </a:rPr>
              <a:t>: </a:t>
            </a:r>
            <a:r>
              <a:rPr lang="it-IT" dirty="0" err="1">
                <a:latin typeface="Corbel" panose="020B0503020204020204" pitchFamily="34" charset="0"/>
              </a:rPr>
              <a:t>novice</a:t>
            </a:r>
            <a:r>
              <a:rPr lang="it-IT" dirty="0">
                <a:latin typeface="Corbel" panose="020B0503020204020204" pitchFamily="34" charset="0"/>
              </a:rPr>
              <a:t>, </a:t>
            </a:r>
            <a:r>
              <a:rPr lang="it-IT" dirty="0" err="1">
                <a:latin typeface="Corbel" panose="020B0503020204020204" pitchFamily="34" charset="0"/>
              </a:rPr>
              <a:t>competent</a:t>
            </a:r>
            <a:r>
              <a:rPr lang="it-IT" dirty="0">
                <a:latin typeface="Corbel" panose="020B0503020204020204" pitchFamily="34" charset="0"/>
              </a:rPr>
              <a:t> </a:t>
            </a:r>
            <a:r>
              <a:rPr lang="it-IT" dirty="0" err="1">
                <a:latin typeface="Corbel" panose="020B0503020204020204" pitchFamily="34" charset="0"/>
              </a:rPr>
              <a:t>practicionner</a:t>
            </a:r>
            <a:r>
              <a:rPr lang="it-IT" dirty="0">
                <a:latin typeface="Corbel" panose="020B0503020204020204" pitchFamily="34" charset="0"/>
              </a:rPr>
              <a:t>, </a:t>
            </a:r>
            <a:r>
              <a:rPr lang="it-IT" dirty="0" err="1">
                <a:latin typeface="Corbel" panose="020B0503020204020204" pitchFamily="34" charset="0"/>
              </a:rPr>
              <a:t>expert</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830FA7CA-CBDC-5D4A-9646-154502208928}"/>
              </a:ext>
            </a:extLst>
          </p:cNvPr>
          <p:cNvSpPr>
            <a:spLocks noGrp="1"/>
          </p:cNvSpPr>
          <p:nvPr>
            <p:ph idx="1"/>
          </p:nvPr>
        </p:nvSpPr>
        <p:spPr/>
        <p:txBody>
          <a:bodyPr>
            <a:normAutofit/>
          </a:bodyPr>
          <a:lstStyle/>
          <a:p>
            <a:pPr marL="0" indent="0">
              <a:buNone/>
            </a:pPr>
            <a:r>
              <a:rPr lang="it-IT" sz="4400" b="1" dirty="0">
                <a:latin typeface="Corbel" panose="020B0503020204020204" pitchFamily="34" charset="0"/>
              </a:rPr>
              <a:t>Challenge</a:t>
            </a:r>
          </a:p>
          <a:p>
            <a:r>
              <a:rPr lang="it-IT" sz="4000" dirty="0" err="1">
                <a:latin typeface="Corbel" panose="020B0503020204020204" pitchFamily="34" charset="0"/>
              </a:rPr>
              <a:t>Think</a:t>
            </a:r>
            <a:r>
              <a:rPr lang="it-IT" sz="4000" dirty="0">
                <a:latin typeface="Corbel" panose="020B0503020204020204" pitchFamily="34" charset="0"/>
              </a:rPr>
              <a:t> </a:t>
            </a:r>
            <a:r>
              <a:rPr lang="it-IT" sz="4000" dirty="0" err="1">
                <a:latin typeface="Corbel" panose="020B0503020204020204" pitchFamily="34" charset="0"/>
              </a:rPr>
              <a:t>about</a:t>
            </a:r>
            <a:r>
              <a:rPr lang="it-IT" sz="4000" dirty="0">
                <a:latin typeface="Corbel" panose="020B0503020204020204" pitchFamily="34" charset="0"/>
              </a:rPr>
              <a:t> a </a:t>
            </a:r>
            <a:r>
              <a:rPr lang="it-IT" sz="4000" dirty="0" err="1">
                <a:latin typeface="Corbel" panose="020B0503020204020204" pitchFamily="34" charset="0"/>
              </a:rPr>
              <a:t>topic</a:t>
            </a:r>
            <a:r>
              <a:rPr lang="it-IT" sz="4000" dirty="0">
                <a:latin typeface="Corbel" panose="020B0503020204020204" pitchFamily="34" charset="0"/>
              </a:rPr>
              <a:t>/</a:t>
            </a:r>
            <a:r>
              <a:rPr lang="it-IT" sz="4000" dirty="0" err="1">
                <a:latin typeface="Corbel" panose="020B0503020204020204" pitchFamily="34" charset="0"/>
              </a:rPr>
              <a:t>field</a:t>
            </a:r>
            <a:r>
              <a:rPr lang="it-IT" sz="4000" dirty="0">
                <a:latin typeface="Corbel" panose="020B0503020204020204" pitchFamily="34" charset="0"/>
              </a:rPr>
              <a:t> </a:t>
            </a:r>
            <a:r>
              <a:rPr lang="it-IT" sz="4000" dirty="0" err="1">
                <a:latin typeface="Corbel" panose="020B0503020204020204" pitchFamily="34" charset="0"/>
              </a:rPr>
              <a:t>you</a:t>
            </a:r>
            <a:r>
              <a:rPr lang="it-IT" sz="4000" dirty="0">
                <a:latin typeface="Corbel" panose="020B0503020204020204" pitchFamily="34" charset="0"/>
              </a:rPr>
              <a:t> </a:t>
            </a:r>
            <a:r>
              <a:rPr lang="it-IT" sz="4000" dirty="0" err="1">
                <a:latin typeface="Corbel" panose="020B0503020204020204" pitchFamily="34" charset="0"/>
              </a:rPr>
              <a:t>feel</a:t>
            </a:r>
            <a:r>
              <a:rPr lang="it-IT" sz="4000" dirty="0">
                <a:latin typeface="Corbel" panose="020B0503020204020204" pitchFamily="34" charset="0"/>
              </a:rPr>
              <a:t> </a:t>
            </a:r>
            <a:r>
              <a:rPr lang="it-IT" sz="4000" dirty="0" err="1">
                <a:latin typeface="Corbel" panose="020B0503020204020204" pitchFamily="34" charset="0"/>
              </a:rPr>
              <a:t>you</a:t>
            </a:r>
            <a:r>
              <a:rPr lang="it-IT" sz="4000" dirty="0">
                <a:latin typeface="Corbel" panose="020B0503020204020204" pitchFamily="34" charset="0"/>
              </a:rPr>
              <a:t> are a </a:t>
            </a:r>
            <a:r>
              <a:rPr lang="it-IT" sz="4000" dirty="0" err="1">
                <a:latin typeface="Corbel" panose="020B0503020204020204" pitchFamily="34" charset="0"/>
              </a:rPr>
              <a:t>novice</a:t>
            </a:r>
            <a:r>
              <a:rPr lang="it-IT" sz="4000" dirty="0">
                <a:latin typeface="Corbel" panose="020B0503020204020204" pitchFamily="34" charset="0"/>
              </a:rPr>
              <a:t>, a </a:t>
            </a:r>
            <a:r>
              <a:rPr lang="it-IT" sz="4000" dirty="0" err="1">
                <a:latin typeface="Corbel" panose="020B0503020204020204" pitchFamily="34" charset="0"/>
              </a:rPr>
              <a:t>topic</a:t>
            </a:r>
            <a:r>
              <a:rPr lang="it-IT" sz="4000" dirty="0">
                <a:latin typeface="Corbel" panose="020B0503020204020204" pitchFamily="34" charset="0"/>
              </a:rPr>
              <a:t> </a:t>
            </a:r>
            <a:r>
              <a:rPr lang="it-IT" sz="4000" dirty="0" err="1">
                <a:latin typeface="Corbel" panose="020B0503020204020204" pitchFamily="34" charset="0"/>
              </a:rPr>
              <a:t>you</a:t>
            </a:r>
            <a:r>
              <a:rPr lang="it-IT" sz="4000" dirty="0">
                <a:latin typeface="Corbel" panose="020B0503020204020204" pitchFamily="34" charset="0"/>
              </a:rPr>
              <a:t> </a:t>
            </a:r>
            <a:r>
              <a:rPr lang="it-IT" sz="4000" dirty="0" err="1">
                <a:latin typeface="Corbel" panose="020B0503020204020204" pitchFamily="34" charset="0"/>
              </a:rPr>
              <a:t>feel</a:t>
            </a:r>
            <a:r>
              <a:rPr lang="it-IT" sz="4000" dirty="0">
                <a:latin typeface="Corbel" panose="020B0503020204020204" pitchFamily="34" charset="0"/>
              </a:rPr>
              <a:t> </a:t>
            </a:r>
            <a:r>
              <a:rPr lang="it-IT" sz="4000" dirty="0" err="1">
                <a:latin typeface="Corbel" panose="020B0503020204020204" pitchFamily="34" charset="0"/>
              </a:rPr>
              <a:t>you</a:t>
            </a:r>
            <a:r>
              <a:rPr lang="it-IT" sz="4000" dirty="0">
                <a:latin typeface="Corbel" panose="020B0503020204020204" pitchFamily="34" charset="0"/>
              </a:rPr>
              <a:t> are a </a:t>
            </a:r>
            <a:r>
              <a:rPr lang="it-IT" sz="4000" dirty="0" err="1">
                <a:latin typeface="Corbel" panose="020B0503020204020204" pitchFamily="34" charset="0"/>
              </a:rPr>
              <a:t>competent</a:t>
            </a:r>
            <a:r>
              <a:rPr lang="it-IT" sz="4000" dirty="0">
                <a:latin typeface="Corbel" panose="020B0503020204020204" pitchFamily="34" charset="0"/>
              </a:rPr>
              <a:t> </a:t>
            </a:r>
            <a:r>
              <a:rPr lang="it-IT" sz="4000" dirty="0" err="1">
                <a:latin typeface="Corbel" panose="020B0503020204020204" pitchFamily="34" charset="0"/>
              </a:rPr>
              <a:t>practitioner</a:t>
            </a:r>
            <a:r>
              <a:rPr lang="it-IT" sz="4000" dirty="0">
                <a:latin typeface="Corbel" panose="020B0503020204020204" pitchFamily="34" charset="0"/>
              </a:rPr>
              <a:t>, and </a:t>
            </a:r>
            <a:r>
              <a:rPr lang="it-IT" sz="4000" dirty="0" err="1">
                <a:latin typeface="Corbel" panose="020B0503020204020204" pitchFamily="34" charset="0"/>
              </a:rPr>
              <a:t>one</a:t>
            </a:r>
            <a:r>
              <a:rPr lang="it-IT" sz="4000" dirty="0">
                <a:latin typeface="Corbel" panose="020B0503020204020204" pitchFamily="34" charset="0"/>
              </a:rPr>
              <a:t> </a:t>
            </a:r>
            <a:r>
              <a:rPr lang="it-IT" sz="4000" dirty="0" err="1">
                <a:latin typeface="Corbel" panose="020B0503020204020204" pitchFamily="34" charset="0"/>
              </a:rPr>
              <a:t>you</a:t>
            </a:r>
            <a:r>
              <a:rPr lang="it-IT" sz="4000" dirty="0">
                <a:latin typeface="Corbel" panose="020B0503020204020204" pitchFamily="34" charset="0"/>
              </a:rPr>
              <a:t> </a:t>
            </a:r>
            <a:r>
              <a:rPr lang="it-IT" sz="4000" dirty="0" err="1">
                <a:latin typeface="Corbel" panose="020B0503020204020204" pitchFamily="34" charset="0"/>
              </a:rPr>
              <a:t>feel</a:t>
            </a:r>
            <a:r>
              <a:rPr lang="it-IT" sz="4000" dirty="0">
                <a:latin typeface="Corbel" panose="020B0503020204020204" pitchFamily="34" charset="0"/>
              </a:rPr>
              <a:t> an </a:t>
            </a:r>
            <a:r>
              <a:rPr lang="it-IT" sz="4000" dirty="0" err="1">
                <a:latin typeface="Corbel" panose="020B0503020204020204" pitchFamily="34" charset="0"/>
              </a:rPr>
              <a:t>expert</a:t>
            </a:r>
            <a:r>
              <a:rPr lang="it-IT" sz="4000" dirty="0">
                <a:latin typeface="Corbel" panose="020B0503020204020204" pitchFamily="34" charset="0"/>
              </a:rPr>
              <a:t>, and share </a:t>
            </a:r>
            <a:r>
              <a:rPr lang="it-IT" sz="4000" dirty="0" err="1">
                <a:latin typeface="Corbel" panose="020B0503020204020204" pitchFamily="34" charset="0"/>
              </a:rPr>
              <a:t>this</a:t>
            </a:r>
            <a:r>
              <a:rPr lang="it-IT" sz="4000" dirty="0">
                <a:latin typeface="Corbel" panose="020B0503020204020204" pitchFamily="34" charset="0"/>
              </a:rPr>
              <a:t> with </a:t>
            </a:r>
            <a:r>
              <a:rPr lang="it-IT" sz="4000" dirty="0" err="1">
                <a:latin typeface="Corbel" panose="020B0503020204020204" pitchFamily="34" charset="0"/>
              </a:rPr>
              <a:t>us</a:t>
            </a:r>
            <a:r>
              <a:rPr lang="it-IT" sz="4000" dirty="0">
                <a:latin typeface="Corbel" panose="020B0503020204020204" pitchFamily="34" charset="0"/>
              </a:rPr>
              <a:t>.</a:t>
            </a:r>
          </a:p>
        </p:txBody>
      </p:sp>
    </p:spTree>
    <p:extLst>
      <p:ext uri="{BB962C8B-B14F-4D97-AF65-F5344CB8AC3E}">
        <p14:creationId xmlns:p14="http://schemas.microsoft.com/office/powerpoint/2010/main" val="3624309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7ECFA2-840B-1945-BC67-C711C7DD39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9954" y="1365624"/>
            <a:ext cx="7521022" cy="4228354"/>
          </a:xfrm>
          <a:prstGeom prst="rect">
            <a:avLst/>
          </a:prstGeom>
        </p:spPr>
      </p:pic>
      <p:sp>
        <p:nvSpPr>
          <p:cNvPr id="7" name="Rectangle 6">
            <a:extLst>
              <a:ext uri="{FF2B5EF4-FFF2-40B4-BE49-F238E27FC236}">
                <a16:creationId xmlns:a16="http://schemas.microsoft.com/office/drawing/2014/main" id="{FFE47109-5901-6941-8482-AD3D8C3026D6}"/>
              </a:ext>
            </a:extLst>
          </p:cNvPr>
          <p:cNvSpPr/>
          <p:nvPr/>
        </p:nvSpPr>
        <p:spPr>
          <a:xfrm>
            <a:off x="591743" y="355599"/>
            <a:ext cx="3388941" cy="707886"/>
          </a:xfrm>
          <a:prstGeom prst="rect">
            <a:avLst/>
          </a:prstGeom>
        </p:spPr>
        <p:txBody>
          <a:bodyPr wrap="none">
            <a:spAutoFit/>
          </a:bodyPr>
          <a:lstStyle/>
          <a:p>
            <a:r>
              <a:rPr lang="it-IT" sz="4000" b="1" dirty="0" err="1"/>
              <a:t>Mental</a:t>
            </a:r>
            <a:r>
              <a:rPr lang="it-IT" sz="4000" b="1" dirty="0"/>
              <a:t> </a:t>
            </a:r>
            <a:r>
              <a:rPr lang="it-IT" sz="4000" b="1" dirty="0" err="1"/>
              <a:t>models</a:t>
            </a:r>
            <a:endParaRPr lang="it-IT" sz="4000" b="1" dirty="0"/>
          </a:p>
        </p:txBody>
      </p:sp>
      <p:sp>
        <p:nvSpPr>
          <p:cNvPr id="2" name="TextBox 1">
            <a:extLst>
              <a:ext uri="{FF2B5EF4-FFF2-40B4-BE49-F238E27FC236}">
                <a16:creationId xmlns:a16="http://schemas.microsoft.com/office/drawing/2014/main" id="{7F77FA8F-24B9-854F-9D14-60E8B84CF2B7}"/>
              </a:ext>
            </a:extLst>
          </p:cNvPr>
          <p:cNvSpPr txBox="1"/>
          <p:nvPr/>
        </p:nvSpPr>
        <p:spPr>
          <a:xfrm>
            <a:off x="591743" y="1365624"/>
            <a:ext cx="3388941" cy="4524315"/>
          </a:xfrm>
          <a:prstGeom prst="rect">
            <a:avLst/>
          </a:prstGeom>
          <a:noFill/>
        </p:spPr>
        <p:txBody>
          <a:bodyPr wrap="square" rtlCol="0">
            <a:spAutoFit/>
          </a:bodyPr>
          <a:lstStyle/>
          <a:p>
            <a:r>
              <a:rPr lang="it-IT" sz="3200"/>
              <a:t>A mental model is a collection of concepts and facts, along with the relationships between those concepts, that a person has about a topic or field.</a:t>
            </a:r>
          </a:p>
        </p:txBody>
      </p:sp>
    </p:spTree>
    <p:extLst>
      <p:ext uri="{BB962C8B-B14F-4D97-AF65-F5344CB8AC3E}">
        <p14:creationId xmlns:p14="http://schemas.microsoft.com/office/powerpoint/2010/main" val="13742818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03EDF-FBA4-F448-89ED-B3FF34305970}"/>
              </a:ext>
            </a:extLst>
          </p:cNvPr>
          <p:cNvSpPr>
            <a:spLocks noGrp="1"/>
          </p:cNvSpPr>
          <p:nvPr>
            <p:ph type="title"/>
          </p:nvPr>
        </p:nvSpPr>
        <p:spPr>
          <a:xfrm>
            <a:off x="506380" y="239619"/>
            <a:ext cx="11179238" cy="1325563"/>
          </a:xfrm>
          <a:solidFill>
            <a:schemeClr val="accent4">
              <a:lumMod val="60000"/>
              <a:lumOff val="40000"/>
            </a:schemeClr>
          </a:solidFill>
        </p:spPr>
        <p:txBody>
          <a:bodyPr/>
          <a:lstStyle/>
          <a:p>
            <a:r>
              <a:rPr lang="en-US" dirty="0">
                <a:latin typeface="Corbel" panose="020B0503020204020204" pitchFamily="34" charset="0"/>
              </a:rPr>
              <a:t>Novice, competent practitioner, expert: in what do they differ?</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183A5077-3F4A-BB48-B3EB-52DD68AC556B}"/>
              </a:ext>
            </a:extLst>
          </p:cNvPr>
          <p:cNvSpPr>
            <a:spLocks noGrp="1"/>
          </p:cNvSpPr>
          <p:nvPr>
            <p:ph idx="1"/>
          </p:nvPr>
        </p:nvSpPr>
        <p:spPr>
          <a:xfrm>
            <a:off x="690033" y="1842558"/>
            <a:ext cx="10811933" cy="4594102"/>
          </a:xfrm>
        </p:spPr>
        <p:txBody>
          <a:bodyPr>
            <a:normAutofit fontScale="92500" lnSpcReduction="20000"/>
          </a:bodyPr>
          <a:lstStyle/>
          <a:p>
            <a:pPr marL="0" indent="0">
              <a:buNone/>
            </a:pPr>
            <a:r>
              <a:rPr lang="it-IT" sz="3600" b="1" dirty="0"/>
              <a:t>Challenge: </a:t>
            </a:r>
            <a:r>
              <a:rPr lang="it-IT" sz="3600" b="1" dirty="0" err="1"/>
              <a:t>What</a:t>
            </a:r>
            <a:r>
              <a:rPr lang="it-IT" sz="3600" b="1" dirty="0"/>
              <a:t> are the </a:t>
            </a:r>
            <a:r>
              <a:rPr lang="it-IT" sz="3600" b="1" dirty="0" err="1"/>
              <a:t>main</a:t>
            </a:r>
            <a:r>
              <a:rPr lang="it-IT" sz="3600" b="1" dirty="0"/>
              <a:t> </a:t>
            </a:r>
            <a:r>
              <a:rPr lang="it-IT" sz="3600" b="1" dirty="0" err="1"/>
              <a:t>differences</a:t>
            </a:r>
            <a:r>
              <a:rPr lang="it-IT" sz="3600" b="1" dirty="0"/>
              <a:t> </a:t>
            </a:r>
            <a:r>
              <a:rPr lang="it-IT" sz="3600" b="1" dirty="0" err="1"/>
              <a:t>between</a:t>
            </a:r>
            <a:r>
              <a:rPr lang="it-IT" sz="3600" b="1" dirty="0"/>
              <a:t> a </a:t>
            </a:r>
            <a:r>
              <a:rPr lang="it-IT" sz="3600" b="1" dirty="0" err="1"/>
              <a:t>novice</a:t>
            </a:r>
            <a:r>
              <a:rPr lang="it-IT" sz="3600" b="1" dirty="0"/>
              <a:t> and an </a:t>
            </a:r>
            <a:r>
              <a:rPr lang="it-IT" sz="3600" b="1" dirty="0" err="1"/>
              <a:t>expert</a:t>
            </a:r>
            <a:r>
              <a:rPr lang="it-IT" sz="3600" b="1" dirty="0"/>
              <a:t> in </a:t>
            </a:r>
            <a:r>
              <a:rPr lang="it-IT" sz="3600" b="1" dirty="0" err="1"/>
              <a:t>terms</a:t>
            </a:r>
            <a:r>
              <a:rPr lang="it-IT" sz="3600" b="1" dirty="0"/>
              <a:t> of </a:t>
            </a:r>
            <a:r>
              <a:rPr lang="it-IT" sz="3600" b="1" dirty="0" err="1"/>
              <a:t>knowledge</a:t>
            </a:r>
            <a:r>
              <a:rPr lang="it-IT" sz="3600" b="1" dirty="0"/>
              <a:t> and </a:t>
            </a:r>
            <a:r>
              <a:rPr lang="it-IT" sz="3600" b="1" dirty="0" err="1"/>
              <a:t>learning</a:t>
            </a:r>
            <a:r>
              <a:rPr lang="it-IT" sz="3600" b="1" dirty="0"/>
              <a:t>?</a:t>
            </a:r>
          </a:p>
          <a:p>
            <a:r>
              <a:rPr lang="it-IT" dirty="0" err="1"/>
              <a:t>Think</a:t>
            </a:r>
            <a:r>
              <a:rPr lang="it-IT" dirty="0"/>
              <a:t> </a:t>
            </a:r>
            <a:r>
              <a:rPr lang="it-IT" dirty="0" err="1"/>
              <a:t>about</a:t>
            </a:r>
            <a:r>
              <a:rPr lang="it-IT" dirty="0"/>
              <a:t> </a:t>
            </a:r>
            <a:r>
              <a:rPr lang="it-IT" dirty="0" err="1"/>
              <a:t>yourself</a:t>
            </a:r>
            <a:r>
              <a:rPr lang="it-IT" dirty="0"/>
              <a:t> </a:t>
            </a:r>
            <a:r>
              <a:rPr lang="it-IT" dirty="0" err="1"/>
              <a:t>as</a:t>
            </a:r>
            <a:r>
              <a:rPr lang="it-IT" dirty="0"/>
              <a:t> a </a:t>
            </a:r>
            <a:r>
              <a:rPr lang="it-IT" dirty="0" err="1"/>
              <a:t>learner</a:t>
            </a:r>
            <a:r>
              <a:rPr lang="it-IT" dirty="0"/>
              <a:t>. </a:t>
            </a:r>
          </a:p>
          <a:p>
            <a:r>
              <a:rPr lang="it-IT" dirty="0"/>
              <a:t>How </a:t>
            </a:r>
            <a:r>
              <a:rPr lang="it-IT" dirty="0" err="1"/>
              <a:t>did</a:t>
            </a:r>
            <a:r>
              <a:rPr lang="it-IT" dirty="0"/>
              <a:t> </a:t>
            </a:r>
            <a:r>
              <a:rPr lang="it-IT" dirty="0" err="1"/>
              <a:t>you</a:t>
            </a:r>
            <a:r>
              <a:rPr lang="it-IT" dirty="0"/>
              <a:t> </a:t>
            </a:r>
            <a:r>
              <a:rPr lang="it-IT" dirty="0" err="1"/>
              <a:t>feel</a:t>
            </a:r>
            <a:r>
              <a:rPr lang="it-IT" dirty="0"/>
              <a:t> </a:t>
            </a:r>
            <a:r>
              <a:rPr lang="it-IT" dirty="0" err="1"/>
              <a:t>about</a:t>
            </a:r>
            <a:r>
              <a:rPr lang="it-IT" dirty="0"/>
              <a:t> </a:t>
            </a:r>
            <a:r>
              <a:rPr lang="it-IT" dirty="0" err="1"/>
              <a:t>something</a:t>
            </a:r>
            <a:r>
              <a:rPr lang="it-IT" dirty="0"/>
              <a:t> new </a:t>
            </a:r>
            <a:r>
              <a:rPr lang="it-IT" dirty="0" err="1"/>
              <a:t>when</a:t>
            </a:r>
            <a:r>
              <a:rPr lang="it-IT" dirty="0"/>
              <a:t> </a:t>
            </a:r>
            <a:r>
              <a:rPr lang="it-IT" dirty="0" err="1"/>
              <a:t>you</a:t>
            </a:r>
            <a:r>
              <a:rPr lang="it-IT" dirty="0"/>
              <a:t> </a:t>
            </a:r>
            <a:r>
              <a:rPr lang="it-IT" dirty="0" err="1"/>
              <a:t>were</a:t>
            </a:r>
            <a:r>
              <a:rPr lang="it-IT" dirty="0"/>
              <a:t> a </a:t>
            </a:r>
            <a:r>
              <a:rPr lang="it-IT" dirty="0" err="1"/>
              <a:t>student</a:t>
            </a:r>
            <a:r>
              <a:rPr lang="it-IT" dirty="0"/>
              <a:t>? How </a:t>
            </a:r>
            <a:r>
              <a:rPr lang="it-IT" dirty="0" err="1"/>
              <a:t>was</a:t>
            </a:r>
            <a:r>
              <a:rPr lang="it-IT" dirty="0"/>
              <a:t> to be a </a:t>
            </a:r>
            <a:r>
              <a:rPr lang="it-IT" dirty="0" err="1"/>
              <a:t>novice</a:t>
            </a:r>
            <a:r>
              <a:rPr lang="it-IT" dirty="0"/>
              <a:t>? Can </a:t>
            </a:r>
            <a:r>
              <a:rPr lang="it-IT" dirty="0" err="1"/>
              <a:t>you</a:t>
            </a:r>
            <a:r>
              <a:rPr lang="it-IT" dirty="0"/>
              <a:t> </a:t>
            </a:r>
            <a:r>
              <a:rPr lang="it-IT" dirty="0" err="1"/>
              <a:t>remember</a:t>
            </a:r>
            <a:r>
              <a:rPr lang="it-IT" dirty="0"/>
              <a:t> </a:t>
            </a:r>
            <a:r>
              <a:rPr lang="it-IT" dirty="0" err="1"/>
              <a:t>it</a:t>
            </a:r>
            <a:r>
              <a:rPr lang="it-IT" dirty="0"/>
              <a:t>?</a:t>
            </a:r>
          </a:p>
          <a:p>
            <a:r>
              <a:rPr lang="it-IT" dirty="0"/>
              <a:t>How do </a:t>
            </a:r>
            <a:r>
              <a:rPr lang="it-IT" dirty="0" err="1"/>
              <a:t>you</a:t>
            </a:r>
            <a:r>
              <a:rPr lang="it-IT" dirty="0"/>
              <a:t> </a:t>
            </a:r>
            <a:r>
              <a:rPr lang="it-IT" dirty="0" err="1"/>
              <a:t>feel</a:t>
            </a:r>
            <a:r>
              <a:rPr lang="it-IT" dirty="0"/>
              <a:t> </a:t>
            </a:r>
            <a:r>
              <a:rPr lang="it-IT" dirty="0" err="1"/>
              <a:t>today</a:t>
            </a:r>
            <a:r>
              <a:rPr lang="it-IT" dirty="0"/>
              <a:t> </a:t>
            </a:r>
            <a:r>
              <a:rPr lang="it-IT" dirty="0" err="1"/>
              <a:t>when</a:t>
            </a:r>
            <a:r>
              <a:rPr lang="it-IT" dirty="0"/>
              <a:t> </a:t>
            </a:r>
            <a:r>
              <a:rPr lang="it-IT" dirty="0" err="1"/>
              <a:t>you</a:t>
            </a:r>
            <a:r>
              <a:rPr lang="it-IT" dirty="0"/>
              <a:t> </a:t>
            </a:r>
            <a:r>
              <a:rPr lang="it-IT" dirty="0" err="1"/>
              <a:t>have</a:t>
            </a:r>
            <a:r>
              <a:rPr lang="it-IT" dirty="0"/>
              <a:t>/</a:t>
            </a:r>
            <a:r>
              <a:rPr lang="it-IT" dirty="0" err="1"/>
              <a:t>want</a:t>
            </a:r>
            <a:r>
              <a:rPr lang="it-IT" dirty="0"/>
              <a:t> to </a:t>
            </a:r>
            <a:r>
              <a:rPr lang="it-IT" dirty="0" err="1"/>
              <a:t>learn</a:t>
            </a:r>
            <a:r>
              <a:rPr lang="it-IT" dirty="0"/>
              <a:t> </a:t>
            </a:r>
            <a:r>
              <a:rPr lang="it-IT" dirty="0" err="1"/>
              <a:t>something</a:t>
            </a:r>
            <a:r>
              <a:rPr lang="it-IT" dirty="0"/>
              <a:t> </a:t>
            </a:r>
            <a:r>
              <a:rPr lang="it-IT" dirty="0" err="1"/>
              <a:t>completely</a:t>
            </a:r>
            <a:r>
              <a:rPr lang="it-IT" dirty="0"/>
              <a:t> new to </a:t>
            </a:r>
            <a:r>
              <a:rPr lang="it-IT" dirty="0" err="1"/>
              <a:t>you</a:t>
            </a:r>
            <a:r>
              <a:rPr lang="it-IT" dirty="0"/>
              <a:t>? </a:t>
            </a:r>
            <a:r>
              <a:rPr lang="it-IT" dirty="0" err="1"/>
              <a:t>Does</a:t>
            </a:r>
            <a:r>
              <a:rPr lang="it-IT" dirty="0"/>
              <a:t> </a:t>
            </a:r>
            <a:r>
              <a:rPr lang="it-IT" dirty="0" err="1"/>
              <a:t>it</a:t>
            </a:r>
            <a:r>
              <a:rPr lang="it-IT" dirty="0"/>
              <a:t> </a:t>
            </a:r>
            <a:r>
              <a:rPr lang="it-IT" dirty="0" err="1"/>
              <a:t>happen</a:t>
            </a:r>
            <a:r>
              <a:rPr lang="it-IT" dirty="0"/>
              <a:t> </a:t>
            </a:r>
            <a:r>
              <a:rPr lang="it-IT" dirty="0" err="1"/>
              <a:t>sometimes</a:t>
            </a:r>
            <a:r>
              <a:rPr lang="it-IT" dirty="0"/>
              <a:t>?</a:t>
            </a:r>
          </a:p>
          <a:p>
            <a:r>
              <a:rPr lang="it-IT" dirty="0"/>
              <a:t>How do </a:t>
            </a:r>
            <a:r>
              <a:rPr lang="it-IT" dirty="0" err="1"/>
              <a:t>you</a:t>
            </a:r>
            <a:r>
              <a:rPr lang="it-IT" dirty="0"/>
              <a:t> </a:t>
            </a:r>
            <a:r>
              <a:rPr lang="it-IT" dirty="0" err="1"/>
              <a:t>feel</a:t>
            </a:r>
            <a:r>
              <a:rPr lang="it-IT" dirty="0"/>
              <a:t> </a:t>
            </a:r>
            <a:r>
              <a:rPr lang="it-IT" dirty="0" err="1"/>
              <a:t>when</a:t>
            </a:r>
            <a:r>
              <a:rPr lang="it-IT" dirty="0"/>
              <a:t> </a:t>
            </a:r>
            <a:r>
              <a:rPr lang="it-IT" dirty="0" err="1"/>
              <a:t>you</a:t>
            </a:r>
            <a:r>
              <a:rPr lang="it-IT" dirty="0"/>
              <a:t> </a:t>
            </a:r>
            <a:r>
              <a:rPr lang="it-IT" dirty="0" err="1"/>
              <a:t>have</a:t>
            </a:r>
            <a:r>
              <a:rPr lang="it-IT" dirty="0"/>
              <a:t> to </a:t>
            </a:r>
            <a:r>
              <a:rPr lang="it-IT" dirty="0" err="1"/>
              <a:t>learn</a:t>
            </a:r>
            <a:r>
              <a:rPr lang="it-IT" dirty="0"/>
              <a:t> </a:t>
            </a:r>
            <a:r>
              <a:rPr lang="it-IT" dirty="0" err="1"/>
              <a:t>something</a:t>
            </a:r>
            <a:r>
              <a:rPr lang="it-IT" dirty="0"/>
              <a:t> new *in </a:t>
            </a:r>
            <a:r>
              <a:rPr lang="it-IT" dirty="0" err="1"/>
              <a:t>your</a:t>
            </a:r>
            <a:r>
              <a:rPr lang="it-IT" dirty="0"/>
              <a:t> </a:t>
            </a:r>
            <a:r>
              <a:rPr lang="it-IT" dirty="0" err="1"/>
              <a:t>field</a:t>
            </a:r>
            <a:r>
              <a:rPr lang="it-IT" dirty="0"/>
              <a:t>*? </a:t>
            </a:r>
            <a:r>
              <a:rPr lang="it-IT" dirty="0" err="1"/>
              <a:t>Namely</a:t>
            </a:r>
            <a:r>
              <a:rPr lang="it-IT" dirty="0"/>
              <a:t>, </a:t>
            </a:r>
            <a:r>
              <a:rPr lang="it-IT" dirty="0" err="1"/>
              <a:t>something</a:t>
            </a:r>
            <a:r>
              <a:rPr lang="it-IT" dirty="0"/>
              <a:t> </a:t>
            </a:r>
            <a:r>
              <a:rPr lang="it-IT" dirty="0" err="1"/>
              <a:t>that</a:t>
            </a:r>
            <a:r>
              <a:rPr lang="it-IT" dirty="0"/>
              <a:t> </a:t>
            </a:r>
            <a:r>
              <a:rPr lang="it-IT" dirty="0" err="1"/>
              <a:t>is</a:t>
            </a:r>
            <a:r>
              <a:rPr lang="it-IT" dirty="0"/>
              <a:t> an </a:t>
            </a:r>
            <a:r>
              <a:rPr lang="it-IT" dirty="0" err="1"/>
              <a:t>extension</a:t>
            </a:r>
            <a:r>
              <a:rPr lang="it-IT" dirty="0"/>
              <a:t> of </a:t>
            </a:r>
            <a:r>
              <a:rPr lang="it-IT" dirty="0" err="1"/>
              <a:t>your</a:t>
            </a:r>
            <a:r>
              <a:rPr lang="it-IT" dirty="0"/>
              <a:t> </a:t>
            </a:r>
            <a:r>
              <a:rPr lang="it-IT" dirty="0" err="1"/>
              <a:t>current</a:t>
            </a:r>
            <a:r>
              <a:rPr lang="it-IT" dirty="0"/>
              <a:t> </a:t>
            </a:r>
            <a:r>
              <a:rPr lang="it-IT" dirty="0" err="1"/>
              <a:t>knowledge</a:t>
            </a:r>
            <a:r>
              <a:rPr lang="it-IT" dirty="0"/>
              <a:t> </a:t>
            </a:r>
            <a:r>
              <a:rPr lang="it-IT" dirty="0" err="1"/>
              <a:t>about</a:t>
            </a:r>
            <a:r>
              <a:rPr lang="it-IT" dirty="0"/>
              <a:t> </a:t>
            </a:r>
            <a:r>
              <a:rPr lang="it-IT" dirty="0" err="1"/>
              <a:t>something</a:t>
            </a:r>
            <a:r>
              <a:rPr lang="it-IT" dirty="0"/>
              <a:t> (e.g. </a:t>
            </a:r>
            <a:r>
              <a:rPr lang="it-IT" dirty="0" err="1"/>
              <a:t>you</a:t>
            </a:r>
            <a:r>
              <a:rPr lang="it-IT" dirty="0"/>
              <a:t> </a:t>
            </a:r>
            <a:r>
              <a:rPr lang="it-IT" dirty="0" err="1"/>
              <a:t>know</a:t>
            </a:r>
            <a:r>
              <a:rPr lang="it-IT" dirty="0"/>
              <a:t> </a:t>
            </a:r>
            <a:r>
              <a:rPr lang="it-IT" dirty="0" err="1"/>
              <a:t>well</a:t>
            </a:r>
            <a:r>
              <a:rPr lang="it-IT" dirty="0"/>
              <a:t> a </a:t>
            </a:r>
            <a:r>
              <a:rPr lang="it-IT" dirty="0" err="1"/>
              <a:t>given</a:t>
            </a:r>
            <a:r>
              <a:rPr lang="it-IT" dirty="0"/>
              <a:t> OS and </a:t>
            </a:r>
            <a:r>
              <a:rPr lang="it-IT" dirty="0" err="1"/>
              <a:t>you</a:t>
            </a:r>
            <a:r>
              <a:rPr lang="it-IT" dirty="0"/>
              <a:t> </a:t>
            </a:r>
            <a:r>
              <a:rPr lang="it-IT" dirty="0" err="1"/>
              <a:t>need</a:t>
            </a:r>
            <a:r>
              <a:rPr lang="it-IT" dirty="0"/>
              <a:t> to </a:t>
            </a:r>
            <a:r>
              <a:rPr lang="it-IT" dirty="0" err="1"/>
              <a:t>learn</a:t>
            </a:r>
            <a:r>
              <a:rPr lang="it-IT" dirty="0"/>
              <a:t> </a:t>
            </a:r>
            <a:r>
              <a:rPr lang="it-IT" dirty="0" err="1"/>
              <a:t>how</a:t>
            </a:r>
            <a:r>
              <a:rPr lang="it-IT" dirty="0"/>
              <a:t> a </a:t>
            </a:r>
            <a:r>
              <a:rPr lang="it-IT" dirty="0" err="1"/>
              <a:t>different</a:t>
            </a:r>
            <a:r>
              <a:rPr lang="it-IT" dirty="0"/>
              <a:t> OS </a:t>
            </a:r>
            <a:r>
              <a:rPr lang="it-IT" dirty="0" err="1"/>
              <a:t>works</a:t>
            </a:r>
            <a:r>
              <a:rPr lang="it-IT" dirty="0"/>
              <a:t>).</a:t>
            </a:r>
          </a:p>
          <a:p>
            <a:r>
              <a:rPr lang="it-IT" dirty="0"/>
              <a:t>Write </a:t>
            </a:r>
            <a:r>
              <a:rPr lang="it-IT" dirty="0" err="1"/>
              <a:t>at</a:t>
            </a:r>
            <a:r>
              <a:rPr lang="it-IT" dirty="0"/>
              <a:t> </a:t>
            </a:r>
            <a:r>
              <a:rPr lang="it-IT" dirty="0" err="1"/>
              <a:t>least</a:t>
            </a:r>
            <a:r>
              <a:rPr lang="it-IT" dirty="0"/>
              <a:t> </a:t>
            </a:r>
            <a:r>
              <a:rPr lang="it-IT" dirty="0" err="1"/>
              <a:t>two</a:t>
            </a:r>
            <a:r>
              <a:rPr lang="it-IT" dirty="0"/>
              <a:t> </a:t>
            </a:r>
            <a:r>
              <a:rPr lang="it-IT" dirty="0" err="1"/>
              <a:t>things</a:t>
            </a:r>
            <a:r>
              <a:rPr lang="it-IT" dirty="0"/>
              <a:t> in </a:t>
            </a:r>
            <a:r>
              <a:rPr lang="it-IT" dirty="0" err="1"/>
              <a:t>which</a:t>
            </a:r>
            <a:r>
              <a:rPr lang="it-IT" dirty="0"/>
              <a:t> </a:t>
            </a:r>
            <a:r>
              <a:rPr lang="it-IT" dirty="0" err="1"/>
              <a:t>novices</a:t>
            </a:r>
            <a:r>
              <a:rPr lang="it-IT" dirty="0"/>
              <a:t> and </a:t>
            </a:r>
            <a:r>
              <a:rPr lang="it-IT" dirty="0" err="1"/>
              <a:t>experts</a:t>
            </a:r>
            <a:r>
              <a:rPr lang="it-IT" dirty="0"/>
              <a:t> </a:t>
            </a:r>
            <a:r>
              <a:rPr lang="it-IT" dirty="0" err="1"/>
              <a:t>differ</a:t>
            </a:r>
            <a:r>
              <a:rPr lang="it-IT" dirty="0"/>
              <a:t>.</a:t>
            </a:r>
          </a:p>
        </p:txBody>
      </p:sp>
    </p:spTree>
    <p:extLst>
      <p:ext uri="{BB962C8B-B14F-4D97-AF65-F5344CB8AC3E}">
        <p14:creationId xmlns:p14="http://schemas.microsoft.com/office/powerpoint/2010/main" val="1453296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9DDD3-FF97-DF41-A516-176ECA0D75ED}"/>
              </a:ext>
            </a:extLst>
          </p:cNvPr>
          <p:cNvSpPr>
            <a:spLocks noGrp="1"/>
          </p:cNvSpPr>
          <p:nvPr>
            <p:ph type="title"/>
          </p:nvPr>
        </p:nvSpPr>
        <p:spPr>
          <a:xfrm>
            <a:off x="330199" y="311337"/>
            <a:ext cx="11531601" cy="1325563"/>
          </a:xfrm>
        </p:spPr>
        <p:txBody>
          <a:bodyPr/>
          <a:lstStyle/>
          <a:p>
            <a:r>
              <a:rPr lang="it-IT" b="1" dirty="0" err="1">
                <a:latin typeface="Corbel" panose="020B0503020204020204" pitchFamily="34" charset="0"/>
              </a:rPr>
              <a:t>Learners</a:t>
            </a:r>
            <a:r>
              <a:rPr lang="it-IT" b="1" dirty="0">
                <a:latin typeface="Corbel" panose="020B0503020204020204" pitchFamily="34" charset="0"/>
              </a:rPr>
              <a:t>' </a:t>
            </a:r>
            <a:r>
              <a:rPr lang="it-IT" b="1" dirty="0" err="1">
                <a:latin typeface="Corbel" panose="020B0503020204020204" pitchFamily="34" charset="0"/>
              </a:rPr>
              <a:t>prior</a:t>
            </a:r>
            <a:r>
              <a:rPr lang="it-IT" b="1" dirty="0">
                <a:latin typeface="Corbel" panose="020B0503020204020204" pitchFamily="34" charset="0"/>
              </a:rPr>
              <a:t> </a:t>
            </a:r>
            <a:r>
              <a:rPr lang="it-IT" b="1" dirty="0" err="1">
                <a:latin typeface="Corbel" panose="020B0503020204020204" pitchFamily="34" charset="0"/>
              </a:rPr>
              <a:t>knowledge</a:t>
            </a:r>
            <a:r>
              <a:rPr lang="it-IT" b="1" dirty="0">
                <a:latin typeface="Corbel" panose="020B0503020204020204" pitchFamily="34" charset="0"/>
              </a:rPr>
              <a:t> and </a:t>
            </a:r>
            <a:r>
              <a:rPr lang="it-IT" b="1" dirty="0" err="1">
                <a:latin typeface="Corbel" panose="020B0503020204020204" pitchFamily="34" charset="0"/>
              </a:rPr>
              <a:t>misconceptions</a:t>
            </a:r>
            <a:endParaRPr lang="it-IT" b="1" dirty="0">
              <a:latin typeface="Corbel" panose="020B0503020204020204" pitchFamily="34" charset="0"/>
            </a:endParaRPr>
          </a:p>
        </p:txBody>
      </p:sp>
      <p:sp>
        <p:nvSpPr>
          <p:cNvPr id="3" name="Content Placeholder 2">
            <a:extLst>
              <a:ext uri="{FF2B5EF4-FFF2-40B4-BE49-F238E27FC236}">
                <a16:creationId xmlns:a16="http://schemas.microsoft.com/office/drawing/2014/main" id="{228D19EB-0BD1-0144-AACB-E8AD34AD9EDA}"/>
              </a:ext>
            </a:extLst>
          </p:cNvPr>
          <p:cNvSpPr>
            <a:spLocks noGrp="1"/>
          </p:cNvSpPr>
          <p:nvPr>
            <p:ph idx="1"/>
          </p:nvPr>
        </p:nvSpPr>
        <p:spPr>
          <a:xfrm>
            <a:off x="927846" y="2962462"/>
            <a:ext cx="10515600" cy="2352209"/>
          </a:xfrm>
        </p:spPr>
        <p:txBody>
          <a:bodyPr/>
          <a:lstStyle/>
          <a:p>
            <a:r>
              <a:rPr lang="en-US" sz="3600" dirty="0"/>
              <a:t>M</a:t>
            </a:r>
            <a:r>
              <a:rPr lang="it-IT" sz="3600" dirty="0" err="1"/>
              <a:t>isconceptions</a:t>
            </a:r>
            <a:endParaRPr lang="it-IT" sz="3600" dirty="0"/>
          </a:p>
          <a:p>
            <a:pPr lvl="1"/>
            <a:r>
              <a:rPr lang="it-IT" sz="3200" dirty="0"/>
              <a:t>Simple </a:t>
            </a:r>
            <a:r>
              <a:rPr lang="it-IT" sz="3200" dirty="0" err="1"/>
              <a:t>factual</a:t>
            </a:r>
            <a:r>
              <a:rPr lang="it-IT" sz="3200" dirty="0"/>
              <a:t> </a:t>
            </a:r>
            <a:r>
              <a:rPr lang="it-IT" sz="3200" dirty="0" err="1"/>
              <a:t>errors</a:t>
            </a:r>
            <a:endParaRPr lang="it-IT" sz="3200" dirty="0"/>
          </a:p>
          <a:p>
            <a:pPr lvl="1"/>
            <a:r>
              <a:rPr lang="en-US" sz="3200" dirty="0"/>
              <a:t>B</a:t>
            </a:r>
            <a:r>
              <a:rPr lang="it-IT" sz="3200" dirty="0" err="1"/>
              <a:t>roken</a:t>
            </a:r>
            <a:r>
              <a:rPr lang="it-IT" sz="3200" dirty="0"/>
              <a:t> </a:t>
            </a:r>
            <a:r>
              <a:rPr lang="it-IT" sz="3200" dirty="0" err="1"/>
              <a:t>models</a:t>
            </a:r>
            <a:endParaRPr lang="it-IT" sz="3200" dirty="0"/>
          </a:p>
          <a:p>
            <a:pPr lvl="1"/>
            <a:r>
              <a:rPr lang="en-US" sz="3200" dirty="0"/>
              <a:t>F</a:t>
            </a:r>
            <a:r>
              <a:rPr lang="it-IT" sz="3200" dirty="0" err="1"/>
              <a:t>undamental</a:t>
            </a:r>
            <a:r>
              <a:rPr lang="it-IT" sz="3200" dirty="0"/>
              <a:t> </a:t>
            </a:r>
            <a:r>
              <a:rPr lang="it-IT" sz="3200" dirty="0" err="1"/>
              <a:t>beliefs</a:t>
            </a:r>
            <a:endParaRPr lang="it-IT" sz="3200" dirty="0"/>
          </a:p>
          <a:p>
            <a:pPr marL="457200" lvl="1" indent="0">
              <a:buNone/>
            </a:pPr>
            <a:endParaRPr lang="en-US" dirty="0"/>
          </a:p>
          <a:p>
            <a:pPr marL="457200" lvl="1" indent="0">
              <a:buNone/>
            </a:pPr>
            <a:endParaRPr lang="en-US" dirty="0"/>
          </a:p>
        </p:txBody>
      </p:sp>
      <p:sp>
        <p:nvSpPr>
          <p:cNvPr id="4" name="Rectangle 3">
            <a:extLst>
              <a:ext uri="{FF2B5EF4-FFF2-40B4-BE49-F238E27FC236}">
                <a16:creationId xmlns:a16="http://schemas.microsoft.com/office/drawing/2014/main" id="{7AE5C40A-8CBB-D84D-9DD4-5D3186D5C07F}"/>
              </a:ext>
            </a:extLst>
          </p:cNvPr>
          <p:cNvSpPr/>
          <p:nvPr/>
        </p:nvSpPr>
        <p:spPr>
          <a:xfrm>
            <a:off x="1657123" y="1313734"/>
            <a:ext cx="8877751" cy="646331"/>
          </a:xfrm>
          <a:prstGeom prst="rect">
            <a:avLst/>
          </a:prstGeom>
        </p:spPr>
        <p:txBody>
          <a:bodyPr wrap="none">
            <a:spAutoFit/>
          </a:bodyPr>
          <a:lstStyle/>
          <a:p>
            <a:r>
              <a:rPr lang="it-IT" sz="3600" dirty="0">
                <a:latin typeface="Corbel" panose="020B0503020204020204" pitchFamily="34" charset="0"/>
              </a:rPr>
              <a:t>P1: How can </a:t>
            </a:r>
            <a:r>
              <a:rPr lang="it-IT" sz="3600" dirty="0" err="1">
                <a:latin typeface="Corbel" panose="020B0503020204020204" pitchFamily="34" charset="0"/>
              </a:rPr>
              <a:t>prior</a:t>
            </a:r>
            <a:r>
              <a:rPr lang="it-IT" sz="3600" dirty="0">
                <a:latin typeface="Corbel" panose="020B0503020204020204" pitchFamily="34" charset="0"/>
              </a:rPr>
              <a:t> </a:t>
            </a:r>
            <a:r>
              <a:rPr lang="it-IT" sz="3600" dirty="0" err="1">
                <a:latin typeface="Corbel" panose="020B0503020204020204" pitchFamily="34" charset="0"/>
              </a:rPr>
              <a:t>knowledge</a:t>
            </a:r>
            <a:r>
              <a:rPr lang="it-IT" sz="3600" dirty="0">
                <a:latin typeface="Corbel" panose="020B0503020204020204" pitchFamily="34" charset="0"/>
              </a:rPr>
              <a:t> </a:t>
            </a:r>
            <a:r>
              <a:rPr lang="it-IT" sz="3600" dirty="0" err="1">
                <a:latin typeface="Corbel" panose="020B0503020204020204" pitchFamily="34" charset="0"/>
              </a:rPr>
              <a:t>hinder</a:t>
            </a:r>
            <a:r>
              <a:rPr lang="it-IT" sz="3600" dirty="0">
                <a:latin typeface="Corbel" panose="020B0503020204020204" pitchFamily="34" charset="0"/>
              </a:rPr>
              <a:t> </a:t>
            </a:r>
            <a:r>
              <a:rPr lang="it-IT" sz="3600" dirty="0" err="1">
                <a:latin typeface="Corbel" panose="020B0503020204020204" pitchFamily="34" charset="0"/>
              </a:rPr>
              <a:t>learning</a:t>
            </a:r>
            <a:r>
              <a:rPr lang="it-IT" sz="3600" dirty="0">
                <a:latin typeface="Corbel" panose="020B0503020204020204" pitchFamily="34" charset="0"/>
              </a:rPr>
              <a:t>?</a:t>
            </a:r>
          </a:p>
        </p:txBody>
      </p:sp>
    </p:spTree>
    <p:extLst>
      <p:ext uri="{BB962C8B-B14F-4D97-AF65-F5344CB8AC3E}">
        <p14:creationId xmlns:p14="http://schemas.microsoft.com/office/powerpoint/2010/main" val="25558416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9EFAECC-46E5-A242-BFA0-532E3BABF1C8}"/>
              </a:ext>
            </a:extLst>
          </p:cNvPr>
          <p:cNvGrpSpPr/>
          <p:nvPr/>
        </p:nvGrpSpPr>
        <p:grpSpPr>
          <a:xfrm>
            <a:off x="652670" y="964243"/>
            <a:ext cx="10906200" cy="5724144"/>
            <a:chOff x="401659" y="713232"/>
            <a:chExt cx="10906200" cy="5724144"/>
          </a:xfrm>
        </p:grpSpPr>
        <p:sp>
          <p:nvSpPr>
            <p:cNvPr id="4" name="Rounded Rectangle 3">
              <a:extLst>
                <a:ext uri="{FF2B5EF4-FFF2-40B4-BE49-F238E27FC236}">
                  <a16:creationId xmlns:a16="http://schemas.microsoft.com/office/drawing/2014/main" id="{0657E5C1-A1F8-6F48-8BC7-B8B2C319A309}"/>
                </a:ext>
              </a:extLst>
            </p:cNvPr>
            <p:cNvSpPr/>
            <p:nvPr/>
          </p:nvSpPr>
          <p:spPr>
            <a:xfrm>
              <a:off x="6620256" y="713232"/>
              <a:ext cx="4261104" cy="202048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 name="Rounded Rectangle 4">
              <a:extLst>
                <a:ext uri="{FF2B5EF4-FFF2-40B4-BE49-F238E27FC236}">
                  <a16:creationId xmlns:a16="http://schemas.microsoft.com/office/drawing/2014/main" id="{6AC44008-8745-8545-80E6-0F5E58F18886}"/>
                </a:ext>
              </a:extLst>
            </p:cNvPr>
            <p:cNvSpPr/>
            <p:nvPr/>
          </p:nvSpPr>
          <p:spPr>
            <a:xfrm>
              <a:off x="6510527" y="4389120"/>
              <a:ext cx="4261105" cy="20482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Hexagon 5">
              <a:extLst>
                <a:ext uri="{FF2B5EF4-FFF2-40B4-BE49-F238E27FC236}">
                  <a16:creationId xmlns:a16="http://schemas.microsoft.com/office/drawing/2014/main" id="{412A99AB-9078-A443-BA42-A584BFA211BF}"/>
                </a:ext>
              </a:extLst>
            </p:cNvPr>
            <p:cNvSpPr/>
            <p:nvPr/>
          </p:nvSpPr>
          <p:spPr>
            <a:xfrm>
              <a:off x="401659" y="790685"/>
              <a:ext cx="3657600" cy="1778441"/>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7" name="TextBox 6">
              <a:extLst>
                <a:ext uri="{FF2B5EF4-FFF2-40B4-BE49-F238E27FC236}">
                  <a16:creationId xmlns:a16="http://schemas.microsoft.com/office/drawing/2014/main" id="{9343FAC7-5CD6-8E48-B1E7-8A517A290EEB}"/>
                </a:ext>
              </a:extLst>
            </p:cNvPr>
            <p:cNvSpPr txBox="1"/>
            <p:nvPr/>
          </p:nvSpPr>
          <p:spPr>
            <a:xfrm>
              <a:off x="905641" y="1356739"/>
              <a:ext cx="2649636" cy="646331"/>
            </a:xfrm>
            <a:prstGeom prst="rect">
              <a:avLst/>
            </a:prstGeom>
            <a:noFill/>
          </p:spPr>
          <p:txBody>
            <a:bodyPr wrap="none" rtlCol="0">
              <a:spAutoFit/>
            </a:bodyPr>
            <a:lstStyle/>
            <a:p>
              <a:r>
                <a:rPr lang="en-US" sz="3600" b="1" dirty="0"/>
                <a:t>Environment</a:t>
              </a:r>
              <a:endParaRPr lang="it-IT" sz="3600" b="1" dirty="0"/>
            </a:p>
          </p:txBody>
        </p:sp>
        <p:sp>
          <p:nvSpPr>
            <p:cNvPr id="8" name="TextBox 7">
              <a:extLst>
                <a:ext uri="{FF2B5EF4-FFF2-40B4-BE49-F238E27FC236}">
                  <a16:creationId xmlns:a16="http://schemas.microsoft.com/office/drawing/2014/main" id="{2F79336E-DAC7-F049-AA5F-225FE1DC7F64}"/>
                </a:ext>
              </a:extLst>
            </p:cNvPr>
            <p:cNvSpPr txBox="1"/>
            <p:nvPr/>
          </p:nvSpPr>
          <p:spPr>
            <a:xfrm>
              <a:off x="6964135" y="955277"/>
              <a:ext cx="3639048" cy="1508105"/>
            </a:xfrm>
            <a:prstGeom prst="rect">
              <a:avLst/>
            </a:prstGeom>
            <a:noFill/>
          </p:spPr>
          <p:txBody>
            <a:bodyPr wrap="square" rtlCol="0">
              <a:spAutoFit/>
            </a:bodyPr>
            <a:lstStyle/>
            <a:p>
              <a:r>
                <a:rPr lang="en-US" sz="3600" b="1" dirty="0"/>
                <a:t>Working memory</a:t>
              </a:r>
            </a:p>
            <a:p>
              <a:pPr algn="ctr"/>
              <a:r>
                <a:rPr lang="en-US" sz="2800" dirty="0"/>
                <a:t>(site of awareness and thinking)</a:t>
              </a:r>
            </a:p>
          </p:txBody>
        </p:sp>
        <p:sp>
          <p:nvSpPr>
            <p:cNvPr id="9" name="TextBox 8">
              <a:extLst>
                <a:ext uri="{FF2B5EF4-FFF2-40B4-BE49-F238E27FC236}">
                  <a16:creationId xmlns:a16="http://schemas.microsoft.com/office/drawing/2014/main" id="{7814CAFA-B527-2C46-9AA6-09163DA269C1}"/>
                </a:ext>
              </a:extLst>
            </p:cNvPr>
            <p:cNvSpPr txBox="1"/>
            <p:nvPr/>
          </p:nvSpPr>
          <p:spPr>
            <a:xfrm>
              <a:off x="6739015" y="4669418"/>
              <a:ext cx="3868025" cy="1508105"/>
            </a:xfrm>
            <a:prstGeom prst="rect">
              <a:avLst/>
            </a:prstGeom>
            <a:noFill/>
          </p:spPr>
          <p:txBody>
            <a:bodyPr wrap="square" rtlCol="0">
              <a:spAutoFit/>
            </a:bodyPr>
            <a:lstStyle/>
            <a:p>
              <a:r>
                <a:rPr lang="en-US" sz="3600" b="1" dirty="0"/>
                <a:t>Long-term memory</a:t>
              </a:r>
            </a:p>
            <a:p>
              <a:pPr algn="ctr"/>
              <a:r>
                <a:rPr lang="en-US" sz="2800" dirty="0"/>
                <a:t>(factual knowledge and procedural knowledge)</a:t>
              </a:r>
              <a:endParaRPr lang="it-IT" sz="2800" dirty="0"/>
            </a:p>
          </p:txBody>
        </p:sp>
        <p:sp>
          <p:nvSpPr>
            <p:cNvPr id="10" name="Right Arrow 9">
              <a:extLst>
                <a:ext uri="{FF2B5EF4-FFF2-40B4-BE49-F238E27FC236}">
                  <a16:creationId xmlns:a16="http://schemas.microsoft.com/office/drawing/2014/main" id="{8FDBB341-849D-F649-BED1-3F0AD2A3AECC}"/>
                </a:ext>
              </a:extLst>
            </p:cNvPr>
            <p:cNvSpPr/>
            <p:nvPr/>
          </p:nvSpPr>
          <p:spPr>
            <a:xfrm>
              <a:off x="4403138" y="1331847"/>
              <a:ext cx="1938941" cy="7540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Down Arrow 10">
              <a:extLst>
                <a:ext uri="{FF2B5EF4-FFF2-40B4-BE49-F238E27FC236}">
                  <a16:creationId xmlns:a16="http://schemas.microsoft.com/office/drawing/2014/main" id="{6CF9CBC6-28EE-0540-B6BD-B67049611DD1}"/>
                </a:ext>
              </a:extLst>
            </p:cNvPr>
            <p:cNvSpPr/>
            <p:nvPr/>
          </p:nvSpPr>
          <p:spPr>
            <a:xfrm>
              <a:off x="9226548" y="2954810"/>
              <a:ext cx="667511" cy="12984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2" name="Up Arrow 11">
              <a:extLst>
                <a:ext uri="{FF2B5EF4-FFF2-40B4-BE49-F238E27FC236}">
                  <a16:creationId xmlns:a16="http://schemas.microsoft.com/office/drawing/2014/main" id="{7C76EF44-F83E-444B-801C-7073BEB51CFA}"/>
                </a:ext>
              </a:extLst>
            </p:cNvPr>
            <p:cNvSpPr/>
            <p:nvPr/>
          </p:nvSpPr>
          <p:spPr>
            <a:xfrm>
              <a:off x="7325269" y="2869580"/>
              <a:ext cx="658368" cy="129844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 name="TextBox 12">
              <a:extLst>
                <a:ext uri="{FF2B5EF4-FFF2-40B4-BE49-F238E27FC236}">
                  <a16:creationId xmlns:a16="http://schemas.microsoft.com/office/drawing/2014/main" id="{D5FD4451-CF0D-3241-BDB3-3CD788DB557C}"/>
                </a:ext>
              </a:extLst>
            </p:cNvPr>
            <p:cNvSpPr txBox="1"/>
            <p:nvPr/>
          </p:nvSpPr>
          <p:spPr>
            <a:xfrm>
              <a:off x="4494578" y="955277"/>
              <a:ext cx="1559529" cy="523220"/>
            </a:xfrm>
            <a:prstGeom prst="rect">
              <a:avLst/>
            </a:prstGeom>
            <a:noFill/>
          </p:spPr>
          <p:txBody>
            <a:bodyPr wrap="none" rtlCol="0">
              <a:spAutoFit/>
            </a:bodyPr>
            <a:lstStyle/>
            <a:p>
              <a:r>
                <a:rPr lang="en-US" sz="2800" dirty="0"/>
                <a:t>Attention</a:t>
              </a:r>
              <a:endParaRPr lang="it-IT" sz="2800" dirty="0"/>
            </a:p>
          </p:txBody>
        </p:sp>
        <p:sp>
          <p:nvSpPr>
            <p:cNvPr id="15" name="TextBox 14">
              <a:extLst>
                <a:ext uri="{FF2B5EF4-FFF2-40B4-BE49-F238E27FC236}">
                  <a16:creationId xmlns:a16="http://schemas.microsoft.com/office/drawing/2014/main" id="{B9F2A73A-0615-B648-A8D8-F73484A44FDF}"/>
                </a:ext>
              </a:extLst>
            </p:cNvPr>
            <p:cNvSpPr txBox="1"/>
            <p:nvPr/>
          </p:nvSpPr>
          <p:spPr>
            <a:xfrm>
              <a:off x="5261137" y="3287560"/>
              <a:ext cx="2235035" cy="523220"/>
            </a:xfrm>
            <a:prstGeom prst="rect">
              <a:avLst/>
            </a:prstGeom>
            <a:noFill/>
          </p:spPr>
          <p:txBody>
            <a:bodyPr wrap="none" rtlCol="0">
              <a:spAutoFit/>
            </a:bodyPr>
            <a:lstStyle/>
            <a:p>
              <a:r>
                <a:rPr lang="en-US" sz="2800" dirty="0"/>
                <a:t>Remembering</a:t>
              </a:r>
              <a:endParaRPr lang="it-IT" sz="2800" dirty="0"/>
            </a:p>
          </p:txBody>
        </p:sp>
        <p:sp>
          <p:nvSpPr>
            <p:cNvPr id="16" name="TextBox 15">
              <a:extLst>
                <a:ext uri="{FF2B5EF4-FFF2-40B4-BE49-F238E27FC236}">
                  <a16:creationId xmlns:a16="http://schemas.microsoft.com/office/drawing/2014/main" id="{250B1B3B-157E-1141-8EF4-BC9BDD7A267C}"/>
                </a:ext>
              </a:extLst>
            </p:cNvPr>
            <p:cNvSpPr txBox="1"/>
            <p:nvPr/>
          </p:nvSpPr>
          <p:spPr>
            <a:xfrm>
              <a:off x="9869645" y="3299809"/>
              <a:ext cx="1438214" cy="523220"/>
            </a:xfrm>
            <a:prstGeom prst="rect">
              <a:avLst/>
            </a:prstGeom>
            <a:noFill/>
          </p:spPr>
          <p:txBody>
            <a:bodyPr wrap="none" rtlCol="0">
              <a:spAutoFit/>
            </a:bodyPr>
            <a:lstStyle/>
            <a:p>
              <a:r>
                <a:rPr lang="en-US" sz="2800" dirty="0"/>
                <a:t>Learning</a:t>
              </a:r>
              <a:endParaRPr lang="it-IT" sz="2800" dirty="0"/>
            </a:p>
          </p:txBody>
        </p:sp>
      </p:grpSp>
      <p:sp>
        <p:nvSpPr>
          <p:cNvPr id="3" name="Rectangle 2">
            <a:extLst>
              <a:ext uri="{FF2B5EF4-FFF2-40B4-BE49-F238E27FC236}">
                <a16:creationId xmlns:a16="http://schemas.microsoft.com/office/drawing/2014/main" id="{A39A9A9F-F574-0E4C-A449-76D2DEF35A9D}"/>
              </a:ext>
            </a:extLst>
          </p:cNvPr>
          <p:cNvSpPr/>
          <p:nvPr/>
        </p:nvSpPr>
        <p:spPr>
          <a:xfrm>
            <a:off x="1659209" y="52205"/>
            <a:ext cx="9060301" cy="584775"/>
          </a:xfrm>
          <a:prstGeom prst="rect">
            <a:avLst/>
          </a:prstGeom>
        </p:spPr>
        <p:txBody>
          <a:bodyPr wrap="none">
            <a:spAutoFit/>
          </a:bodyPr>
          <a:lstStyle/>
          <a:p>
            <a:r>
              <a:rPr lang="it-IT" sz="3200" b="1" dirty="0" err="1">
                <a:latin typeface="Corbel" panose="020B0503020204020204" pitchFamily="34" charset="0"/>
              </a:rPr>
              <a:t>Working</a:t>
            </a:r>
            <a:r>
              <a:rPr lang="it-IT" sz="3200" b="1" dirty="0">
                <a:latin typeface="Corbel" panose="020B0503020204020204" pitchFamily="34" charset="0"/>
              </a:rPr>
              <a:t> </a:t>
            </a:r>
            <a:r>
              <a:rPr lang="it-IT" sz="3200" b="1" dirty="0" err="1">
                <a:latin typeface="Corbel" panose="020B0503020204020204" pitchFamily="34" charset="0"/>
              </a:rPr>
              <a:t>memory</a:t>
            </a:r>
            <a:r>
              <a:rPr lang="it-IT" sz="3200" b="1" dirty="0">
                <a:latin typeface="Corbel" panose="020B0503020204020204" pitchFamily="34" charset="0"/>
              </a:rPr>
              <a:t>, long </a:t>
            </a:r>
            <a:r>
              <a:rPr lang="it-IT" sz="3200" b="1" dirty="0" err="1">
                <a:latin typeface="Corbel" panose="020B0503020204020204" pitchFamily="34" charset="0"/>
              </a:rPr>
              <a:t>term</a:t>
            </a:r>
            <a:r>
              <a:rPr lang="it-IT" sz="3200" b="1" dirty="0">
                <a:latin typeface="Corbel" panose="020B0503020204020204" pitchFamily="34" charset="0"/>
              </a:rPr>
              <a:t> </a:t>
            </a:r>
            <a:r>
              <a:rPr lang="it-IT" sz="3200" b="1" dirty="0" err="1">
                <a:latin typeface="Corbel" panose="020B0503020204020204" pitchFamily="34" charset="0"/>
              </a:rPr>
              <a:t>memory</a:t>
            </a:r>
            <a:r>
              <a:rPr lang="it-IT" sz="3200" b="1" dirty="0">
                <a:latin typeface="Corbel" panose="020B0503020204020204" pitchFamily="34" charset="0"/>
              </a:rPr>
              <a:t> and </a:t>
            </a:r>
            <a:r>
              <a:rPr lang="it-IT" sz="3200" b="1" dirty="0" err="1">
                <a:latin typeface="Corbel" panose="020B0503020204020204" pitchFamily="34" charset="0"/>
              </a:rPr>
              <a:t>learning</a:t>
            </a:r>
            <a:endParaRPr lang="it-IT" sz="3200" b="1" dirty="0">
              <a:latin typeface="Corbel" panose="020B0503020204020204" pitchFamily="34" charset="0"/>
            </a:endParaRPr>
          </a:p>
        </p:txBody>
      </p:sp>
    </p:spTree>
    <p:extLst>
      <p:ext uri="{BB962C8B-B14F-4D97-AF65-F5344CB8AC3E}">
        <p14:creationId xmlns:p14="http://schemas.microsoft.com/office/powerpoint/2010/main" val="1249419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402149-FBB7-0448-9538-1FC61BB105C1}"/>
              </a:ext>
            </a:extLst>
          </p:cNvPr>
          <p:cNvSpPr>
            <a:spLocks noGrp="1"/>
          </p:cNvSpPr>
          <p:nvPr>
            <p:ph idx="1"/>
          </p:nvPr>
        </p:nvSpPr>
        <p:spPr>
          <a:xfrm>
            <a:off x="853191" y="2290319"/>
            <a:ext cx="10515600" cy="2206729"/>
          </a:xfrm>
        </p:spPr>
        <p:txBody>
          <a:bodyPr>
            <a:noAutofit/>
          </a:bodyPr>
          <a:lstStyle/>
          <a:p>
            <a:pPr marL="0" indent="0">
              <a:buNone/>
            </a:pPr>
            <a:r>
              <a:rPr lang="it-IT" sz="4400">
                <a:latin typeface="Corbel" panose="020B0503020204020204" pitchFamily="34" charset="0"/>
              </a:rPr>
              <a:t>We cannot talk about teaching, teaching practices or effective teaching techniques if we don't understand first how people learn</a:t>
            </a:r>
          </a:p>
        </p:txBody>
      </p:sp>
    </p:spTree>
    <p:extLst>
      <p:ext uri="{BB962C8B-B14F-4D97-AF65-F5344CB8AC3E}">
        <p14:creationId xmlns:p14="http://schemas.microsoft.com/office/powerpoint/2010/main" val="25086483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9EFAECC-46E5-A242-BFA0-532E3BABF1C8}"/>
              </a:ext>
            </a:extLst>
          </p:cNvPr>
          <p:cNvGrpSpPr/>
          <p:nvPr/>
        </p:nvGrpSpPr>
        <p:grpSpPr>
          <a:xfrm>
            <a:off x="652670" y="964243"/>
            <a:ext cx="10906200" cy="5724144"/>
            <a:chOff x="401659" y="713232"/>
            <a:chExt cx="10906200" cy="5724144"/>
          </a:xfrm>
        </p:grpSpPr>
        <p:sp>
          <p:nvSpPr>
            <p:cNvPr id="4" name="Rounded Rectangle 3">
              <a:extLst>
                <a:ext uri="{FF2B5EF4-FFF2-40B4-BE49-F238E27FC236}">
                  <a16:creationId xmlns:a16="http://schemas.microsoft.com/office/drawing/2014/main" id="{0657E5C1-A1F8-6F48-8BC7-B8B2C319A309}"/>
                </a:ext>
              </a:extLst>
            </p:cNvPr>
            <p:cNvSpPr/>
            <p:nvPr/>
          </p:nvSpPr>
          <p:spPr>
            <a:xfrm>
              <a:off x="6620256" y="713232"/>
              <a:ext cx="4261104" cy="202048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 name="Rounded Rectangle 4">
              <a:extLst>
                <a:ext uri="{FF2B5EF4-FFF2-40B4-BE49-F238E27FC236}">
                  <a16:creationId xmlns:a16="http://schemas.microsoft.com/office/drawing/2014/main" id="{6AC44008-8745-8545-80E6-0F5E58F18886}"/>
                </a:ext>
              </a:extLst>
            </p:cNvPr>
            <p:cNvSpPr/>
            <p:nvPr/>
          </p:nvSpPr>
          <p:spPr>
            <a:xfrm>
              <a:off x="6510527" y="4389120"/>
              <a:ext cx="4261105" cy="20482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Hexagon 5">
              <a:extLst>
                <a:ext uri="{FF2B5EF4-FFF2-40B4-BE49-F238E27FC236}">
                  <a16:creationId xmlns:a16="http://schemas.microsoft.com/office/drawing/2014/main" id="{412A99AB-9078-A443-BA42-A584BFA211BF}"/>
                </a:ext>
              </a:extLst>
            </p:cNvPr>
            <p:cNvSpPr/>
            <p:nvPr/>
          </p:nvSpPr>
          <p:spPr>
            <a:xfrm>
              <a:off x="401659" y="790685"/>
              <a:ext cx="3657600" cy="1778441"/>
            </a:xfrm>
            <a:prstGeom prst="hexag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7" name="TextBox 6">
              <a:extLst>
                <a:ext uri="{FF2B5EF4-FFF2-40B4-BE49-F238E27FC236}">
                  <a16:creationId xmlns:a16="http://schemas.microsoft.com/office/drawing/2014/main" id="{9343FAC7-5CD6-8E48-B1E7-8A517A290EEB}"/>
                </a:ext>
              </a:extLst>
            </p:cNvPr>
            <p:cNvSpPr txBox="1"/>
            <p:nvPr/>
          </p:nvSpPr>
          <p:spPr>
            <a:xfrm>
              <a:off x="905641" y="1356739"/>
              <a:ext cx="2649636" cy="646331"/>
            </a:xfrm>
            <a:prstGeom prst="rect">
              <a:avLst/>
            </a:prstGeom>
            <a:noFill/>
          </p:spPr>
          <p:txBody>
            <a:bodyPr wrap="none" rtlCol="0">
              <a:spAutoFit/>
            </a:bodyPr>
            <a:lstStyle/>
            <a:p>
              <a:r>
                <a:rPr lang="en-US" sz="3600" b="1" dirty="0"/>
                <a:t>Environment</a:t>
              </a:r>
              <a:endParaRPr lang="it-IT" sz="3600" b="1" dirty="0"/>
            </a:p>
          </p:txBody>
        </p:sp>
        <p:sp>
          <p:nvSpPr>
            <p:cNvPr id="8" name="TextBox 7">
              <a:extLst>
                <a:ext uri="{FF2B5EF4-FFF2-40B4-BE49-F238E27FC236}">
                  <a16:creationId xmlns:a16="http://schemas.microsoft.com/office/drawing/2014/main" id="{2F79336E-DAC7-F049-AA5F-225FE1DC7F64}"/>
                </a:ext>
              </a:extLst>
            </p:cNvPr>
            <p:cNvSpPr txBox="1"/>
            <p:nvPr/>
          </p:nvSpPr>
          <p:spPr>
            <a:xfrm>
              <a:off x="6964135" y="955277"/>
              <a:ext cx="3639048" cy="1508105"/>
            </a:xfrm>
            <a:prstGeom prst="rect">
              <a:avLst/>
            </a:prstGeom>
            <a:noFill/>
          </p:spPr>
          <p:txBody>
            <a:bodyPr wrap="square" rtlCol="0">
              <a:spAutoFit/>
            </a:bodyPr>
            <a:lstStyle/>
            <a:p>
              <a:r>
                <a:rPr lang="en-US" sz="3600" b="1" dirty="0"/>
                <a:t>Working memory</a:t>
              </a:r>
            </a:p>
            <a:p>
              <a:pPr algn="ctr"/>
              <a:r>
                <a:rPr lang="en-US" sz="2800" dirty="0"/>
                <a:t>(site of awareness and thinking)</a:t>
              </a:r>
            </a:p>
          </p:txBody>
        </p:sp>
        <p:sp>
          <p:nvSpPr>
            <p:cNvPr id="9" name="TextBox 8">
              <a:extLst>
                <a:ext uri="{FF2B5EF4-FFF2-40B4-BE49-F238E27FC236}">
                  <a16:creationId xmlns:a16="http://schemas.microsoft.com/office/drawing/2014/main" id="{7814CAFA-B527-2C46-9AA6-09163DA269C1}"/>
                </a:ext>
              </a:extLst>
            </p:cNvPr>
            <p:cNvSpPr txBox="1"/>
            <p:nvPr/>
          </p:nvSpPr>
          <p:spPr>
            <a:xfrm>
              <a:off x="6739015" y="4669418"/>
              <a:ext cx="3868025" cy="1508105"/>
            </a:xfrm>
            <a:prstGeom prst="rect">
              <a:avLst/>
            </a:prstGeom>
            <a:noFill/>
          </p:spPr>
          <p:txBody>
            <a:bodyPr wrap="square" rtlCol="0">
              <a:spAutoFit/>
            </a:bodyPr>
            <a:lstStyle/>
            <a:p>
              <a:r>
                <a:rPr lang="en-US" sz="3600" b="1" dirty="0"/>
                <a:t>Long-term memory</a:t>
              </a:r>
            </a:p>
            <a:p>
              <a:pPr algn="ctr"/>
              <a:r>
                <a:rPr lang="en-US" sz="2800" dirty="0"/>
                <a:t>(factual knowledge and procedural knowledge)</a:t>
              </a:r>
              <a:endParaRPr lang="it-IT" sz="2800" dirty="0"/>
            </a:p>
          </p:txBody>
        </p:sp>
        <p:sp>
          <p:nvSpPr>
            <p:cNvPr id="10" name="Right Arrow 9">
              <a:extLst>
                <a:ext uri="{FF2B5EF4-FFF2-40B4-BE49-F238E27FC236}">
                  <a16:creationId xmlns:a16="http://schemas.microsoft.com/office/drawing/2014/main" id="{8FDBB341-849D-F649-BED1-3F0AD2A3AECC}"/>
                </a:ext>
              </a:extLst>
            </p:cNvPr>
            <p:cNvSpPr/>
            <p:nvPr/>
          </p:nvSpPr>
          <p:spPr>
            <a:xfrm>
              <a:off x="4403138" y="1331847"/>
              <a:ext cx="1938941" cy="7540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Down Arrow 10">
              <a:extLst>
                <a:ext uri="{FF2B5EF4-FFF2-40B4-BE49-F238E27FC236}">
                  <a16:creationId xmlns:a16="http://schemas.microsoft.com/office/drawing/2014/main" id="{6CF9CBC6-28EE-0540-B6BD-B67049611DD1}"/>
                </a:ext>
              </a:extLst>
            </p:cNvPr>
            <p:cNvSpPr/>
            <p:nvPr/>
          </p:nvSpPr>
          <p:spPr>
            <a:xfrm>
              <a:off x="9226548" y="2954810"/>
              <a:ext cx="667511" cy="12984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2" name="Up Arrow 11">
              <a:extLst>
                <a:ext uri="{FF2B5EF4-FFF2-40B4-BE49-F238E27FC236}">
                  <a16:creationId xmlns:a16="http://schemas.microsoft.com/office/drawing/2014/main" id="{7C76EF44-F83E-444B-801C-7073BEB51CFA}"/>
                </a:ext>
              </a:extLst>
            </p:cNvPr>
            <p:cNvSpPr/>
            <p:nvPr/>
          </p:nvSpPr>
          <p:spPr>
            <a:xfrm>
              <a:off x="7325269" y="2869580"/>
              <a:ext cx="658368" cy="129844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 name="TextBox 12">
              <a:extLst>
                <a:ext uri="{FF2B5EF4-FFF2-40B4-BE49-F238E27FC236}">
                  <a16:creationId xmlns:a16="http://schemas.microsoft.com/office/drawing/2014/main" id="{D5FD4451-CF0D-3241-BDB3-3CD788DB557C}"/>
                </a:ext>
              </a:extLst>
            </p:cNvPr>
            <p:cNvSpPr txBox="1"/>
            <p:nvPr/>
          </p:nvSpPr>
          <p:spPr>
            <a:xfrm>
              <a:off x="4494578" y="955277"/>
              <a:ext cx="1559529" cy="523220"/>
            </a:xfrm>
            <a:prstGeom prst="rect">
              <a:avLst/>
            </a:prstGeom>
            <a:noFill/>
          </p:spPr>
          <p:txBody>
            <a:bodyPr wrap="none" rtlCol="0">
              <a:spAutoFit/>
            </a:bodyPr>
            <a:lstStyle/>
            <a:p>
              <a:r>
                <a:rPr lang="en-US" sz="2800" dirty="0"/>
                <a:t>Attention</a:t>
              </a:r>
              <a:endParaRPr lang="it-IT" sz="2800" dirty="0"/>
            </a:p>
          </p:txBody>
        </p:sp>
        <p:sp>
          <p:nvSpPr>
            <p:cNvPr id="15" name="TextBox 14">
              <a:extLst>
                <a:ext uri="{FF2B5EF4-FFF2-40B4-BE49-F238E27FC236}">
                  <a16:creationId xmlns:a16="http://schemas.microsoft.com/office/drawing/2014/main" id="{B9F2A73A-0615-B648-A8D8-F73484A44FDF}"/>
                </a:ext>
              </a:extLst>
            </p:cNvPr>
            <p:cNvSpPr txBox="1"/>
            <p:nvPr/>
          </p:nvSpPr>
          <p:spPr>
            <a:xfrm>
              <a:off x="5261137" y="3287560"/>
              <a:ext cx="2235035" cy="523220"/>
            </a:xfrm>
            <a:prstGeom prst="rect">
              <a:avLst/>
            </a:prstGeom>
            <a:noFill/>
          </p:spPr>
          <p:txBody>
            <a:bodyPr wrap="none" rtlCol="0">
              <a:spAutoFit/>
            </a:bodyPr>
            <a:lstStyle/>
            <a:p>
              <a:r>
                <a:rPr lang="en-US" sz="2800" dirty="0"/>
                <a:t>Remembering</a:t>
              </a:r>
              <a:endParaRPr lang="it-IT" sz="2800" dirty="0"/>
            </a:p>
          </p:txBody>
        </p:sp>
        <p:sp>
          <p:nvSpPr>
            <p:cNvPr id="16" name="TextBox 15">
              <a:extLst>
                <a:ext uri="{FF2B5EF4-FFF2-40B4-BE49-F238E27FC236}">
                  <a16:creationId xmlns:a16="http://schemas.microsoft.com/office/drawing/2014/main" id="{250B1B3B-157E-1141-8EF4-BC9BDD7A267C}"/>
                </a:ext>
              </a:extLst>
            </p:cNvPr>
            <p:cNvSpPr txBox="1"/>
            <p:nvPr/>
          </p:nvSpPr>
          <p:spPr>
            <a:xfrm>
              <a:off x="9869645" y="3299809"/>
              <a:ext cx="1438214" cy="523220"/>
            </a:xfrm>
            <a:prstGeom prst="rect">
              <a:avLst/>
            </a:prstGeom>
            <a:noFill/>
          </p:spPr>
          <p:txBody>
            <a:bodyPr wrap="none" rtlCol="0">
              <a:spAutoFit/>
            </a:bodyPr>
            <a:lstStyle/>
            <a:p>
              <a:r>
                <a:rPr lang="en-US" sz="2800" dirty="0"/>
                <a:t>Learning</a:t>
              </a:r>
              <a:endParaRPr lang="it-IT" sz="2800" dirty="0"/>
            </a:p>
          </p:txBody>
        </p:sp>
      </p:grpSp>
      <p:sp>
        <p:nvSpPr>
          <p:cNvPr id="3" name="Rectangle 2">
            <a:extLst>
              <a:ext uri="{FF2B5EF4-FFF2-40B4-BE49-F238E27FC236}">
                <a16:creationId xmlns:a16="http://schemas.microsoft.com/office/drawing/2014/main" id="{A39A9A9F-F574-0E4C-A449-76D2DEF35A9D}"/>
              </a:ext>
            </a:extLst>
          </p:cNvPr>
          <p:cNvSpPr/>
          <p:nvPr/>
        </p:nvSpPr>
        <p:spPr>
          <a:xfrm>
            <a:off x="1659209" y="52205"/>
            <a:ext cx="9060301" cy="584775"/>
          </a:xfrm>
          <a:prstGeom prst="rect">
            <a:avLst/>
          </a:prstGeom>
        </p:spPr>
        <p:txBody>
          <a:bodyPr wrap="none">
            <a:spAutoFit/>
          </a:bodyPr>
          <a:lstStyle/>
          <a:p>
            <a:r>
              <a:rPr lang="it-IT" sz="3200" b="1" dirty="0" err="1">
                <a:latin typeface="Corbel" panose="020B0503020204020204" pitchFamily="34" charset="0"/>
              </a:rPr>
              <a:t>Working</a:t>
            </a:r>
            <a:r>
              <a:rPr lang="it-IT" sz="3200" b="1" dirty="0">
                <a:latin typeface="Corbel" panose="020B0503020204020204" pitchFamily="34" charset="0"/>
              </a:rPr>
              <a:t> </a:t>
            </a:r>
            <a:r>
              <a:rPr lang="it-IT" sz="3200" b="1" dirty="0" err="1">
                <a:latin typeface="Corbel" panose="020B0503020204020204" pitchFamily="34" charset="0"/>
              </a:rPr>
              <a:t>memory</a:t>
            </a:r>
            <a:r>
              <a:rPr lang="it-IT" sz="3200" b="1" dirty="0">
                <a:latin typeface="Corbel" panose="020B0503020204020204" pitchFamily="34" charset="0"/>
              </a:rPr>
              <a:t>, long </a:t>
            </a:r>
            <a:r>
              <a:rPr lang="it-IT" sz="3200" b="1" dirty="0" err="1">
                <a:latin typeface="Corbel" panose="020B0503020204020204" pitchFamily="34" charset="0"/>
              </a:rPr>
              <a:t>term</a:t>
            </a:r>
            <a:r>
              <a:rPr lang="it-IT" sz="3200" b="1" dirty="0">
                <a:latin typeface="Corbel" panose="020B0503020204020204" pitchFamily="34" charset="0"/>
              </a:rPr>
              <a:t> </a:t>
            </a:r>
            <a:r>
              <a:rPr lang="it-IT" sz="3200" b="1" dirty="0" err="1">
                <a:latin typeface="Corbel" panose="020B0503020204020204" pitchFamily="34" charset="0"/>
              </a:rPr>
              <a:t>memory</a:t>
            </a:r>
            <a:r>
              <a:rPr lang="it-IT" sz="3200" b="1" dirty="0">
                <a:latin typeface="Corbel" panose="020B0503020204020204" pitchFamily="34" charset="0"/>
              </a:rPr>
              <a:t> and </a:t>
            </a:r>
            <a:r>
              <a:rPr lang="it-IT" sz="3200" b="1" dirty="0" err="1">
                <a:latin typeface="Corbel" panose="020B0503020204020204" pitchFamily="34" charset="0"/>
              </a:rPr>
              <a:t>learning</a:t>
            </a:r>
            <a:endParaRPr lang="it-IT" sz="3200" b="1" dirty="0">
              <a:latin typeface="Corbel" panose="020B0503020204020204" pitchFamily="34" charset="0"/>
            </a:endParaRPr>
          </a:p>
        </p:txBody>
      </p:sp>
      <p:sp>
        <p:nvSpPr>
          <p:cNvPr id="14" name="Rectangle 13">
            <a:extLst>
              <a:ext uri="{FF2B5EF4-FFF2-40B4-BE49-F238E27FC236}">
                <a16:creationId xmlns:a16="http://schemas.microsoft.com/office/drawing/2014/main" id="{AA17340C-D95E-8542-B5E1-EB2C02A7CF51}"/>
              </a:ext>
            </a:extLst>
          </p:cNvPr>
          <p:cNvSpPr/>
          <p:nvPr/>
        </p:nvSpPr>
        <p:spPr>
          <a:xfrm>
            <a:off x="532295" y="3550820"/>
            <a:ext cx="1848810" cy="1323439"/>
          </a:xfrm>
          <a:prstGeom prst="rect">
            <a:avLst/>
          </a:prstGeom>
        </p:spPr>
        <p:txBody>
          <a:bodyPr wrap="square">
            <a:spAutoFit/>
          </a:bodyPr>
          <a:lstStyle/>
          <a:p>
            <a:r>
              <a:rPr lang="it-IT" sz="2000">
                <a:solidFill>
                  <a:srgbClr val="000000"/>
                </a:solidFill>
                <a:latin typeface="Corbel" panose="020B0503020204020204" pitchFamily="34" charset="0"/>
              </a:rPr>
              <a:t>Full of things to see and hear, problem to be solved etc. </a:t>
            </a:r>
          </a:p>
        </p:txBody>
      </p:sp>
      <p:cxnSp>
        <p:nvCxnSpPr>
          <p:cNvPr id="18" name="Straight Arrow Connector 17">
            <a:extLst>
              <a:ext uri="{FF2B5EF4-FFF2-40B4-BE49-F238E27FC236}">
                <a16:creationId xmlns:a16="http://schemas.microsoft.com/office/drawing/2014/main" id="{C6DE0479-5525-F34B-81A6-C2E25E0E448D}"/>
              </a:ext>
            </a:extLst>
          </p:cNvPr>
          <p:cNvCxnSpPr>
            <a:stCxn id="14" idx="0"/>
          </p:cNvCxnSpPr>
          <p:nvPr/>
        </p:nvCxnSpPr>
        <p:spPr>
          <a:xfrm flipV="1">
            <a:off x="1456700" y="2503002"/>
            <a:ext cx="479676" cy="104781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31A8948-C360-5A46-871E-CA137127EC32}"/>
              </a:ext>
            </a:extLst>
          </p:cNvPr>
          <p:cNvSpPr/>
          <p:nvPr/>
        </p:nvSpPr>
        <p:spPr>
          <a:xfrm>
            <a:off x="2403130" y="3045784"/>
            <a:ext cx="2858111" cy="2246769"/>
          </a:xfrm>
          <a:prstGeom prst="rect">
            <a:avLst/>
          </a:prstGeom>
        </p:spPr>
        <p:txBody>
          <a:bodyPr wrap="square">
            <a:spAutoFit/>
          </a:bodyPr>
          <a:lstStyle/>
          <a:p>
            <a:r>
              <a:rPr lang="it-IT" sz="2000">
                <a:solidFill>
                  <a:srgbClr val="000000"/>
                </a:solidFill>
                <a:latin typeface="Corbel" panose="020B0503020204020204" pitchFamily="34" charset="0"/>
              </a:rPr>
              <a:t>Component of your mind (synonymous of consciousness). It is where thinking occurs. It is the part of your mind where you are aware of what is around you.</a:t>
            </a:r>
          </a:p>
        </p:txBody>
      </p:sp>
      <p:cxnSp>
        <p:nvCxnSpPr>
          <p:cNvPr id="20" name="Straight Arrow Connector 19">
            <a:extLst>
              <a:ext uri="{FF2B5EF4-FFF2-40B4-BE49-F238E27FC236}">
                <a16:creationId xmlns:a16="http://schemas.microsoft.com/office/drawing/2014/main" id="{4FE436AF-3793-F442-8F2F-B8C9A74DB3FC}"/>
              </a:ext>
            </a:extLst>
          </p:cNvPr>
          <p:cNvCxnSpPr>
            <a:cxnSpLocks/>
          </p:cNvCxnSpPr>
          <p:nvPr/>
        </p:nvCxnSpPr>
        <p:spPr>
          <a:xfrm flipV="1">
            <a:off x="4868997" y="2422822"/>
            <a:ext cx="2471754" cy="134699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F4D169CB-7E81-9540-ACA2-7BAA7123EABE}"/>
              </a:ext>
            </a:extLst>
          </p:cNvPr>
          <p:cNvSpPr/>
          <p:nvPr/>
        </p:nvSpPr>
        <p:spPr>
          <a:xfrm>
            <a:off x="209118" y="5583132"/>
            <a:ext cx="5303030" cy="1015663"/>
          </a:xfrm>
          <a:prstGeom prst="rect">
            <a:avLst/>
          </a:prstGeom>
        </p:spPr>
        <p:txBody>
          <a:bodyPr wrap="square">
            <a:spAutoFit/>
          </a:bodyPr>
          <a:lstStyle/>
          <a:p>
            <a:r>
              <a:rPr lang="it-IT" sz="2000">
                <a:solidFill>
                  <a:srgbClr val="000000"/>
                </a:solidFill>
                <a:latin typeface="Corbel" panose="020B0503020204020204" pitchFamily="34" charset="0"/>
              </a:rPr>
              <a:t>Vast storehouse in which you mantain your factual knowledge of the world. Information in long-term memory resides outside of awareness.</a:t>
            </a:r>
            <a:endParaRPr lang="it-IT" sz="2000">
              <a:latin typeface="Corbel" panose="020B0503020204020204" pitchFamily="34" charset="0"/>
            </a:endParaRPr>
          </a:p>
        </p:txBody>
      </p:sp>
      <p:cxnSp>
        <p:nvCxnSpPr>
          <p:cNvPr id="23" name="Straight Arrow Connector 22">
            <a:extLst>
              <a:ext uri="{FF2B5EF4-FFF2-40B4-BE49-F238E27FC236}">
                <a16:creationId xmlns:a16="http://schemas.microsoft.com/office/drawing/2014/main" id="{1BD462F4-AE85-2249-99E2-1BDAAB195893}"/>
              </a:ext>
            </a:extLst>
          </p:cNvPr>
          <p:cNvCxnSpPr>
            <a:cxnSpLocks/>
          </p:cNvCxnSpPr>
          <p:nvPr/>
        </p:nvCxnSpPr>
        <p:spPr>
          <a:xfrm flipV="1">
            <a:off x="5415403" y="5762212"/>
            <a:ext cx="1455864" cy="16446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7610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013EC-E013-4041-A78F-EC171FD5C3A7}"/>
              </a:ext>
            </a:extLst>
          </p:cNvPr>
          <p:cNvSpPr>
            <a:spLocks noGrp="1"/>
          </p:cNvSpPr>
          <p:nvPr>
            <p:ph type="title"/>
          </p:nvPr>
        </p:nvSpPr>
        <p:spPr/>
        <p:txBody>
          <a:bodyPr/>
          <a:lstStyle/>
          <a:p>
            <a:r>
              <a:rPr lang="en-US" dirty="0">
                <a:latin typeface="Corbel" panose="020B0503020204020204" pitchFamily="34" charset="0"/>
              </a:rPr>
              <a:t>Long-term vs working memory</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547C74BF-CFE7-A448-B571-B6ED05FF2056}"/>
              </a:ext>
            </a:extLst>
          </p:cNvPr>
          <p:cNvSpPr>
            <a:spLocks noGrp="1"/>
          </p:cNvSpPr>
          <p:nvPr>
            <p:ph idx="1"/>
          </p:nvPr>
        </p:nvSpPr>
        <p:spPr/>
        <p:txBody>
          <a:bodyPr/>
          <a:lstStyle/>
          <a:p>
            <a:r>
              <a:rPr lang="it-IT" dirty="0">
                <a:latin typeface="Corbel" panose="020B0503020204020204" pitchFamily="34" charset="0"/>
              </a:rPr>
              <a:t>Long-</a:t>
            </a:r>
            <a:r>
              <a:rPr lang="it-IT" dirty="0" err="1">
                <a:latin typeface="Corbel" panose="020B0503020204020204" pitchFamily="34" charset="0"/>
              </a:rPr>
              <a:t>term</a:t>
            </a:r>
            <a:r>
              <a:rPr lang="it-IT" dirty="0">
                <a:latin typeface="Corbel" panose="020B0503020204020204" pitchFamily="34" charset="0"/>
              </a:rPr>
              <a:t> </a:t>
            </a:r>
            <a:r>
              <a:rPr lang="it-IT" dirty="0" err="1">
                <a:latin typeface="Corbel" panose="020B0503020204020204" pitchFamily="34" charset="0"/>
              </a:rPr>
              <a:t>memory</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slow to </a:t>
            </a:r>
            <a:r>
              <a:rPr lang="it-IT" dirty="0" err="1">
                <a:latin typeface="Corbel" panose="020B0503020204020204" pitchFamily="34" charset="0"/>
              </a:rPr>
              <a:t>access</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it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essentially</a:t>
            </a:r>
            <a:r>
              <a:rPr lang="it-IT" dirty="0">
                <a:latin typeface="Corbel" panose="020B0503020204020204" pitchFamily="34" charset="0"/>
              </a:rPr>
              <a:t> </a:t>
            </a:r>
            <a:r>
              <a:rPr lang="it-IT" dirty="0" err="1">
                <a:latin typeface="Corbel" panose="020B0503020204020204" pitchFamily="34" charset="0"/>
              </a:rPr>
              <a:t>unbounded</a:t>
            </a:r>
            <a:endParaRPr lang="it-IT" dirty="0">
              <a:latin typeface="Corbel" panose="020B0503020204020204" pitchFamily="34" charset="0"/>
            </a:endParaRPr>
          </a:p>
          <a:p>
            <a:r>
              <a:rPr lang="it-IT" dirty="0" err="1">
                <a:latin typeface="Corbel" panose="020B0503020204020204" pitchFamily="34" charset="0"/>
              </a:rPr>
              <a:t>Working</a:t>
            </a:r>
            <a:r>
              <a:rPr lang="it-IT" dirty="0">
                <a:latin typeface="Corbel" panose="020B0503020204020204" pitchFamily="34" charset="0"/>
              </a:rPr>
              <a:t> </a:t>
            </a:r>
            <a:r>
              <a:rPr lang="it-IT" dirty="0" err="1">
                <a:latin typeface="Corbel" panose="020B0503020204020204" pitchFamily="34" charset="0"/>
              </a:rPr>
              <a:t>memory</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very</a:t>
            </a:r>
            <a:r>
              <a:rPr lang="it-IT" dirty="0">
                <a:latin typeface="Corbel" panose="020B0503020204020204" pitchFamily="34" charset="0"/>
              </a:rPr>
              <a:t> fast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has</a:t>
            </a:r>
            <a:r>
              <a:rPr lang="it-IT" dirty="0">
                <a:latin typeface="Corbel" panose="020B0503020204020204" pitchFamily="34" charset="0"/>
              </a:rPr>
              <a:t> </a:t>
            </a:r>
            <a:r>
              <a:rPr lang="it-IT" dirty="0" err="1">
                <a:latin typeface="Corbel" panose="020B0503020204020204" pitchFamily="34" charset="0"/>
              </a:rPr>
              <a:t>very</a:t>
            </a:r>
            <a:r>
              <a:rPr lang="it-IT" dirty="0">
                <a:latin typeface="Corbel" panose="020B0503020204020204" pitchFamily="34" charset="0"/>
              </a:rPr>
              <a:t> </a:t>
            </a:r>
            <a:r>
              <a:rPr lang="it-IT" dirty="0" err="1">
                <a:latin typeface="Corbel" panose="020B0503020204020204" pitchFamily="34" charset="0"/>
              </a:rPr>
              <a:t>limited</a:t>
            </a:r>
            <a:r>
              <a:rPr lang="it-IT" dirty="0">
                <a:latin typeface="Corbel" panose="020B0503020204020204" pitchFamily="34" charset="0"/>
              </a:rPr>
              <a:t> </a:t>
            </a:r>
            <a:r>
              <a:rPr lang="it-IT" dirty="0" err="1">
                <a:latin typeface="Corbel" panose="020B0503020204020204" pitchFamily="34" charset="0"/>
              </a:rPr>
              <a:t>space</a:t>
            </a:r>
            <a:r>
              <a:rPr lang="it-IT" dirty="0">
                <a:latin typeface="Corbel" panose="020B0503020204020204" pitchFamily="34" charset="0"/>
              </a:rPr>
              <a:t>. </a:t>
            </a:r>
            <a:r>
              <a:rPr lang="it-IT" dirty="0" err="1">
                <a:latin typeface="Corbel" panose="020B0503020204020204" pitchFamily="34" charset="0"/>
              </a:rPr>
              <a:t>Several</a:t>
            </a:r>
            <a:r>
              <a:rPr lang="it-IT" dirty="0">
                <a:latin typeface="Corbel" panose="020B0503020204020204" pitchFamily="34" charset="0"/>
              </a:rPr>
              <a:t> </a:t>
            </a:r>
            <a:r>
              <a:rPr lang="it-IT" dirty="0" err="1">
                <a:latin typeface="Corbel" panose="020B0503020204020204" pitchFamily="34" charset="0"/>
              </a:rPr>
              <a:t>experiments</a:t>
            </a:r>
            <a:r>
              <a:rPr lang="it-IT" dirty="0">
                <a:latin typeface="Corbel" panose="020B0503020204020204" pitchFamily="34" charset="0"/>
              </a:rPr>
              <a:t> </a:t>
            </a:r>
            <a:r>
              <a:rPr lang="it-IT" dirty="0" err="1">
                <a:latin typeface="Corbel" panose="020B0503020204020204" pitchFamily="34" charset="0"/>
              </a:rPr>
              <a:t>showed</a:t>
            </a:r>
            <a:r>
              <a:rPr lang="it-IT" dirty="0">
                <a:latin typeface="Corbel" panose="020B0503020204020204" pitchFamily="34" charset="0"/>
              </a:rPr>
              <a:t> </a:t>
            </a:r>
            <a:r>
              <a:rPr lang="it-IT" dirty="0" err="1">
                <a:latin typeface="Corbel" panose="020B0503020204020204" pitchFamily="34" charset="0"/>
              </a:rPr>
              <a:t>that</a:t>
            </a:r>
            <a:r>
              <a:rPr lang="it-IT" dirty="0">
                <a:latin typeface="Corbel" panose="020B0503020204020204" pitchFamily="34" charset="0"/>
              </a:rPr>
              <a:t> </a:t>
            </a:r>
            <a:r>
              <a:rPr lang="it-IT" dirty="0" err="1">
                <a:latin typeface="Corbel" panose="020B0503020204020204" pitchFamily="34" charset="0"/>
              </a:rPr>
              <a:t>we</a:t>
            </a:r>
            <a:r>
              <a:rPr lang="it-IT" dirty="0">
                <a:latin typeface="Corbel" panose="020B0503020204020204" pitchFamily="34" charset="0"/>
              </a:rPr>
              <a:t> can </a:t>
            </a:r>
            <a:r>
              <a:rPr lang="it-IT" dirty="0" err="1">
                <a:latin typeface="Corbel" panose="020B0503020204020204" pitchFamily="34" charset="0"/>
              </a:rPr>
              <a:t>hold</a:t>
            </a:r>
            <a:r>
              <a:rPr lang="it-IT" dirty="0">
                <a:latin typeface="Corbel" panose="020B0503020204020204" pitchFamily="34" charset="0"/>
              </a:rPr>
              <a:t> in the </a:t>
            </a:r>
            <a:r>
              <a:rPr lang="it-IT" dirty="0" err="1">
                <a:latin typeface="Corbel" panose="020B0503020204020204" pitchFamily="34" charset="0"/>
              </a:rPr>
              <a:t>working</a:t>
            </a:r>
            <a:r>
              <a:rPr lang="it-IT" dirty="0">
                <a:latin typeface="Corbel" panose="020B0503020204020204" pitchFamily="34" charset="0"/>
              </a:rPr>
              <a:t> </a:t>
            </a:r>
            <a:r>
              <a:rPr lang="it-IT" dirty="0" err="1">
                <a:latin typeface="Corbel" panose="020B0503020204020204" pitchFamily="34" charset="0"/>
              </a:rPr>
              <a:t>memory</a:t>
            </a:r>
            <a:r>
              <a:rPr lang="it-IT" dirty="0">
                <a:latin typeface="Corbel" panose="020B0503020204020204" pitchFamily="34" charset="0"/>
              </a:rPr>
              <a:t> up to 7 +/- 2 </a:t>
            </a:r>
            <a:r>
              <a:rPr lang="it-IT" dirty="0" err="1">
                <a:latin typeface="Corbel" panose="020B0503020204020204" pitchFamily="34" charset="0"/>
              </a:rPr>
              <a:t>items</a:t>
            </a:r>
            <a:r>
              <a:rPr lang="it-IT" dirty="0">
                <a:latin typeface="Corbel" panose="020B0503020204020204" pitchFamily="34" charset="0"/>
              </a:rPr>
              <a:t>.</a:t>
            </a:r>
          </a:p>
          <a:p>
            <a:r>
              <a:rPr lang="it-IT" dirty="0">
                <a:latin typeface="Corbel" panose="020B0503020204020204" pitchFamily="34" charset="0"/>
                <a:hlinkClick r:id="rId2"/>
              </a:rPr>
              <a:t>https://cat.xula.edu/thinker/memory/working/serial</a:t>
            </a:r>
            <a:endParaRPr lang="it-IT" dirty="0">
              <a:latin typeface="Corbel" panose="020B0503020204020204" pitchFamily="34" charset="0"/>
            </a:endParaRPr>
          </a:p>
          <a:p>
            <a:endParaRPr lang="en-US" dirty="0">
              <a:latin typeface="Corbel" panose="020B0503020204020204" pitchFamily="34" charset="0"/>
            </a:endParaRPr>
          </a:p>
          <a:p>
            <a:pPr marL="0" indent="0">
              <a:buNone/>
            </a:pPr>
            <a:r>
              <a:rPr lang="it-IT" b="1" dirty="0">
                <a:latin typeface="Corbel" panose="020B0503020204020204" pitchFamily="34" charset="0"/>
              </a:rPr>
              <a:t>The </a:t>
            </a:r>
            <a:r>
              <a:rPr lang="it-IT" b="1" dirty="0" err="1">
                <a:latin typeface="Corbel" panose="020B0503020204020204" pitchFamily="34" charset="0"/>
              </a:rPr>
              <a:t>fact</a:t>
            </a:r>
            <a:r>
              <a:rPr lang="it-IT" b="1" dirty="0">
                <a:latin typeface="Corbel" panose="020B0503020204020204" pitchFamily="34" charset="0"/>
              </a:rPr>
              <a:t> </a:t>
            </a:r>
            <a:r>
              <a:rPr lang="it-IT" b="1" dirty="0" err="1">
                <a:latin typeface="Corbel" panose="020B0503020204020204" pitchFamily="34" charset="0"/>
              </a:rPr>
              <a:t>that</a:t>
            </a:r>
            <a:r>
              <a:rPr lang="it-IT" b="1" dirty="0">
                <a:latin typeface="Corbel" panose="020B0503020204020204" pitchFamily="34" charset="0"/>
              </a:rPr>
              <a:t> </a:t>
            </a:r>
            <a:r>
              <a:rPr lang="it-IT" b="1" dirty="0" err="1">
                <a:latin typeface="Corbel" panose="020B0503020204020204" pitchFamily="34" charset="0"/>
              </a:rPr>
              <a:t>working</a:t>
            </a:r>
            <a:r>
              <a:rPr lang="it-IT" b="1" dirty="0">
                <a:latin typeface="Corbel" panose="020B0503020204020204" pitchFamily="34" charset="0"/>
              </a:rPr>
              <a:t> </a:t>
            </a:r>
            <a:r>
              <a:rPr lang="it-IT" b="1" dirty="0" err="1">
                <a:latin typeface="Corbel" panose="020B0503020204020204" pitchFamily="34" charset="0"/>
              </a:rPr>
              <a:t>memory</a:t>
            </a:r>
            <a:r>
              <a:rPr lang="it-IT" b="1" dirty="0">
                <a:latin typeface="Corbel" panose="020B0503020204020204" pitchFamily="34" charset="0"/>
              </a:rPr>
              <a:t> </a:t>
            </a:r>
            <a:r>
              <a:rPr lang="it-IT" b="1" dirty="0" err="1">
                <a:latin typeface="Corbel" panose="020B0503020204020204" pitchFamily="34" charset="0"/>
              </a:rPr>
              <a:t>has</a:t>
            </a:r>
            <a:r>
              <a:rPr lang="it-IT" b="1" dirty="0">
                <a:latin typeface="Corbel" panose="020B0503020204020204" pitchFamily="34" charset="0"/>
              </a:rPr>
              <a:t> </a:t>
            </a:r>
            <a:r>
              <a:rPr lang="it-IT" b="1" dirty="0" err="1">
                <a:latin typeface="Corbel" panose="020B0503020204020204" pitchFamily="34" charset="0"/>
              </a:rPr>
              <a:t>limited</a:t>
            </a:r>
            <a:r>
              <a:rPr lang="it-IT" b="1" dirty="0">
                <a:latin typeface="Corbel" panose="020B0503020204020204" pitchFamily="34" charset="0"/>
              </a:rPr>
              <a:t> </a:t>
            </a:r>
            <a:r>
              <a:rPr lang="it-IT" b="1" dirty="0" err="1">
                <a:latin typeface="Corbel" panose="020B0503020204020204" pitchFamily="34" charset="0"/>
              </a:rPr>
              <a:t>space</a:t>
            </a:r>
            <a:r>
              <a:rPr lang="it-IT" b="1" dirty="0">
                <a:latin typeface="Corbel" panose="020B0503020204020204" pitchFamily="34" charset="0"/>
              </a:rPr>
              <a:t>, </a:t>
            </a:r>
            <a:r>
              <a:rPr lang="it-IT" b="1" dirty="0" err="1">
                <a:latin typeface="Corbel" panose="020B0503020204020204" pitchFamily="34" charset="0"/>
              </a:rPr>
              <a:t>implies</a:t>
            </a:r>
            <a:r>
              <a:rPr lang="it-IT" b="1" dirty="0">
                <a:latin typeface="Corbel" panose="020B0503020204020204" pitchFamily="34" charset="0"/>
              </a:rPr>
              <a:t> </a:t>
            </a:r>
            <a:r>
              <a:rPr lang="it-IT" b="1" dirty="0" err="1">
                <a:latin typeface="Corbel" panose="020B0503020204020204" pitchFamily="34" charset="0"/>
              </a:rPr>
              <a:t>that</a:t>
            </a:r>
            <a:r>
              <a:rPr lang="it-IT" b="1" dirty="0">
                <a:latin typeface="Corbel" panose="020B0503020204020204" pitchFamily="34" charset="0"/>
              </a:rPr>
              <a:t> </a:t>
            </a:r>
            <a:r>
              <a:rPr lang="it-IT" b="1" dirty="0" err="1">
                <a:latin typeface="Corbel" panose="020B0503020204020204" pitchFamily="34" charset="0"/>
              </a:rPr>
              <a:t>thinking</a:t>
            </a:r>
            <a:r>
              <a:rPr lang="it-IT" b="1" dirty="0">
                <a:latin typeface="Corbel" panose="020B0503020204020204" pitchFamily="34" charset="0"/>
              </a:rPr>
              <a:t> </a:t>
            </a:r>
            <a:r>
              <a:rPr lang="it-IT" b="1" dirty="0" err="1">
                <a:latin typeface="Corbel" panose="020B0503020204020204" pitchFamily="34" charset="0"/>
              </a:rPr>
              <a:t>becomes</a:t>
            </a:r>
            <a:r>
              <a:rPr lang="it-IT" b="1" dirty="0">
                <a:latin typeface="Corbel" panose="020B0503020204020204" pitchFamily="34" charset="0"/>
              </a:rPr>
              <a:t> </a:t>
            </a:r>
            <a:r>
              <a:rPr lang="it-IT" b="1" dirty="0" err="1">
                <a:latin typeface="Corbel" panose="020B0503020204020204" pitchFamily="34" charset="0"/>
              </a:rPr>
              <a:t>increasingly</a:t>
            </a:r>
            <a:r>
              <a:rPr lang="it-IT" b="1" dirty="0">
                <a:latin typeface="Corbel" panose="020B0503020204020204" pitchFamily="34" charset="0"/>
              </a:rPr>
              <a:t> </a:t>
            </a:r>
            <a:r>
              <a:rPr lang="it-IT" b="1" dirty="0" err="1">
                <a:latin typeface="Corbel" panose="020B0503020204020204" pitchFamily="34" charset="0"/>
              </a:rPr>
              <a:t>difficult</a:t>
            </a:r>
            <a:r>
              <a:rPr lang="it-IT" b="1" dirty="0">
                <a:latin typeface="Corbel" panose="020B0503020204020204" pitchFamily="34" charset="0"/>
              </a:rPr>
              <a:t> </a:t>
            </a:r>
            <a:r>
              <a:rPr lang="it-IT" b="1" dirty="0" err="1">
                <a:latin typeface="Corbel" panose="020B0503020204020204" pitchFamily="34" charset="0"/>
              </a:rPr>
              <a:t>as</a:t>
            </a:r>
            <a:r>
              <a:rPr lang="it-IT" b="1" dirty="0">
                <a:latin typeface="Corbel" panose="020B0503020204020204" pitchFamily="34" charset="0"/>
              </a:rPr>
              <a:t> </a:t>
            </a:r>
            <a:r>
              <a:rPr lang="it-IT" b="1" dirty="0" err="1">
                <a:latin typeface="Corbel" panose="020B0503020204020204" pitchFamily="34" charset="0"/>
              </a:rPr>
              <a:t>working</a:t>
            </a:r>
            <a:r>
              <a:rPr lang="it-IT" b="1" dirty="0">
                <a:latin typeface="Corbel" panose="020B0503020204020204" pitchFamily="34" charset="0"/>
              </a:rPr>
              <a:t> </a:t>
            </a:r>
            <a:r>
              <a:rPr lang="it-IT" b="1" dirty="0" err="1">
                <a:latin typeface="Corbel" panose="020B0503020204020204" pitchFamily="34" charset="0"/>
              </a:rPr>
              <a:t>memory</a:t>
            </a:r>
            <a:r>
              <a:rPr lang="it-IT" b="1" dirty="0">
                <a:latin typeface="Corbel" panose="020B0503020204020204" pitchFamily="34" charset="0"/>
              </a:rPr>
              <a:t> </a:t>
            </a:r>
            <a:r>
              <a:rPr lang="it-IT" b="1" dirty="0" err="1">
                <a:latin typeface="Corbel" panose="020B0503020204020204" pitchFamily="34" charset="0"/>
              </a:rPr>
              <a:t>gets</a:t>
            </a:r>
            <a:r>
              <a:rPr lang="it-IT" b="1" dirty="0">
                <a:latin typeface="Corbel" panose="020B0503020204020204" pitchFamily="34" charset="0"/>
              </a:rPr>
              <a:t> </a:t>
            </a:r>
            <a:r>
              <a:rPr lang="it-IT" b="1" dirty="0" err="1">
                <a:latin typeface="Corbel" panose="020B0503020204020204" pitchFamily="34" charset="0"/>
              </a:rPr>
              <a:t>crowded</a:t>
            </a:r>
            <a:r>
              <a:rPr lang="it-IT" b="1" dirty="0">
                <a:latin typeface="Corbel" panose="020B0503020204020204" pitchFamily="34" charset="0"/>
              </a:rPr>
              <a:t>.</a:t>
            </a:r>
          </a:p>
        </p:txBody>
      </p:sp>
    </p:spTree>
    <p:extLst>
      <p:ext uri="{BB962C8B-B14F-4D97-AF65-F5344CB8AC3E}">
        <p14:creationId xmlns:p14="http://schemas.microsoft.com/office/powerpoint/2010/main" val="34453840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05B88-1300-DD4D-B07C-D0454E861B6F}"/>
              </a:ext>
            </a:extLst>
          </p:cNvPr>
          <p:cNvSpPr>
            <a:spLocks noGrp="1"/>
          </p:cNvSpPr>
          <p:nvPr>
            <p:ph type="title"/>
          </p:nvPr>
        </p:nvSpPr>
        <p:spPr>
          <a:xfrm>
            <a:off x="838200" y="651995"/>
            <a:ext cx="10515600" cy="1325563"/>
          </a:xfrm>
        </p:spPr>
        <p:txBody>
          <a:bodyPr/>
          <a:lstStyle/>
          <a:p>
            <a:r>
              <a:rPr lang="it-IT" dirty="0" err="1">
                <a:latin typeface="Corbel" panose="020B0503020204020204" pitchFamily="34" charset="0"/>
              </a:rPr>
              <a:t>What</a:t>
            </a:r>
            <a:r>
              <a:rPr lang="it-IT" dirty="0">
                <a:latin typeface="Corbel" panose="020B0503020204020204" pitchFamily="34" charset="0"/>
              </a:rPr>
              <a:t> can </a:t>
            </a:r>
            <a:r>
              <a:rPr lang="it-IT" dirty="0" err="1">
                <a:latin typeface="Corbel" panose="020B0503020204020204" pitchFamily="34" charset="0"/>
              </a:rPr>
              <a:t>we</a:t>
            </a:r>
            <a:r>
              <a:rPr lang="it-IT" dirty="0">
                <a:latin typeface="Corbel" panose="020B0503020204020204" pitchFamily="34" charset="0"/>
              </a:rPr>
              <a:t> do to </a:t>
            </a:r>
            <a:r>
              <a:rPr lang="it-IT" dirty="0" err="1">
                <a:latin typeface="Corbel" panose="020B0503020204020204" pitchFamily="34" charset="0"/>
              </a:rPr>
              <a:t>make</a:t>
            </a:r>
            <a:r>
              <a:rPr lang="it-IT" dirty="0">
                <a:latin typeface="Corbel" panose="020B0503020204020204" pitchFamily="34" charset="0"/>
              </a:rPr>
              <a:t> room in </a:t>
            </a:r>
            <a:r>
              <a:rPr lang="it-IT" dirty="0" err="1">
                <a:latin typeface="Corbel" panose="020B0503020204020204" pitchFamily="34" charset="0"/>
              </a:rPr>
              <a:t>working</a:t>
            </a:r>
            <a:r>
              <a:rPr lang="it-IT" dirty="0">
                <a:latin typeface="Corbel" panose="020B0503020204020204" pitchFamily="34" charset="0"/>
              </a:rPr>
              <a:t> </a:t>
            </a:r>
            <a:r>
              <a:rPr lang="it-IT" dirty="0" err="1">
                <a:latin typeface="Corbel" panose="020B0503020204020204" pitchFamily="34" charset="0"/>
              </a:rPr>
              <a:t>memory</a:t>
            </a:r>
            <a:r>
              <a:rPr lang="it-IT" dirty="0">
                <a:latin typeface="Corbel" panose="020B0503020204020204" pitchFamily="34" charset="0"/>
              </a:rPr>
              <a:t>?</a:t>
            </a:r>
          </a:p>
        </p:txBody>
      </p:sp>
      <p:sp>
        <p:nvSpPr>
          <p:cNvPr id="3" name="Content Placeholder 2">
            <a:extLst>
              <a:ext uri="{FF2B5EF4-FFF2-40B4-BE49-F238E27FC236}">
                <a16:creationId xmlns:a16="http://schemas.microsoft.com/office/drawing/2014/main" id="{CCD2A519-A4C8-7041-9987-478DB4D2A52D}"/>
              </a:ext>
            </a:extLst>
          </p:cNvPr>
          <p:cNvSpPr>
            <a:spLocks noGrp="1"/>
          </p:cNvSpPr>
          <p:nvPr>
            <p:ph idx="1"/>
          </p:nvPr>
        </p:nvSpPr>
        <p:spPr>
          <a:xfrm>
            <a:off x="838200" y="2545975"/>
            <a:ext cx="10515600" cy="3630987"/>
          </a:xfrm>
        </p:spPr>
        <p:txBody>
          <a:bodyPr>
            <a:normAutofit/>
          </a:bodyPr>
          <a:lstStyle/>
          <a:p>
            <a:r>
              <a:rPr lang="it-IT" sz="3600" dirty="0" err="1">
                <a:latin typeface="Corbel" panose="020B0503020204020204" pitchFamily="34" charset="0"/>
              </a:rPr>
              <a:t>Increase</a:t>
            </a:r>
            <a:r>
              <a:rPr lang="it-IT" sz="3600" dirty="0">
                <a:latin typeface="Corbel" panose="020B0503020204020204" pitchFamily="34" charset="0"/>
              </a:rPr>
              <a:t> </a:t>
            </a:r>
            <a:r>
              <a:rPr lang="it-IT" sz="3600" dirty="0" err="1">
                <a:latin typeface="Corbel" panose="020B0503020204020204" pitchFamily="34" charset="0"/>
              </a:rPr>
              <a:t>our</a:t>
            </a:r>
            <a:r>
              <a:rPr lang="it-IT" sz="3600" dirty="0">
                <a:latin typeface="Corbel" panose="020B0503020204020204" pitchFamily="34" charset="0"/>
              </a:rPr>
              <a:t> background </a:t>
            </a:r>
            <a:r>
              <a:rPr lang="it-IT" sz="3600" dirty="0" err="1">
                <a:latin typeface="Corbel" panose="020B0503020204020204" pitchFamily="34" charset="0"/>
              </a:rPr>
              <a:t>knowledge</a:t>
            </a:r>
            <a:r>
              <a:rPr lang="it-IT" sz="3600" dirty="0">
                <a:latin typeface="Corbel" panose="020B0503020204020204" pitchFamily="34" charset="0"/>
              </a:rPr>
              <a:t> </a:t>
            </a:r>
          </a:p>
          <a:p>
            <a:r>
              <a:rPr lang="it-IT" sz="3600" dirty="0" err="1">
                <a:latin typeface="Corbel" panose="020B0503020204020204" pitchFamily="34" charset="0"/>
              </a:rPr>
              <a:t>Avoid</a:t>
            </a:r>
            <a:r>
              <a:rPr lang="it-IT" sz="3600" dirty="0">
                <a:latin typeface="Corbel" panose="020B0503020204020204" pitchFamily="34" charset="0"/>
              </a:rPr>
              <a:t> </a:t>
            </a:r>
            <a:r>
              <a:rPr lang="it-IT" sz="3600" dirty="0" err="1">
                <a:latin typeface="Corbel" panose="020B0503020204020204" pitchFamily="34" charset="0"/>
              </a:rPr>
              <a:t>extraneous</a:t>
            </a:r>
            <a:r>
              <a:rPr lang="it-IT" sz="3600" dirty="0">
                <a:latin typeface="Corbel" panose="020B0503020204020204" pitchFamily="34" charset="0"/>
              </a:rPr>
              <a:t> cognitive </a:t>
            </a:r>
            <a:r>
              <a:rPr lang="it-IT" sz="3600" dirty="0" err="1">
                <a:latin typeface="Corbel" panose="020B0503020204020204" pitchFamily="34" charset="0"/>
              </a:rPr>
              <a:t>load</a:t>
            </a:r>
            <a:endParaRPr lang="it-IT" sz="3600" dirty="0">
              <a:latin typeface="Corbel" panose="020B0503020204020204" pitchFamily="34" charset="0"/>
            </a:endParaRPr>
          </a:p>
        </p:txBody>
      </p:sp>
    </p:spTree>
    <p:extLst>
      <p:ext uri="{BB962C8B-B14F-4D97-AF65-F5344CB8AC3E}">
        <p14:creationId xmlns:p14="http://schemas.microsoft.com/office/powerpoint/2010/main" val="142749087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C0A93E-8C63-DD4F-9773-350E6A004635}"/>
              </a:ext>
            </a:extLst>
          </p:cNvPr>
          <p:cNvSpPr txBox="1"/>
          <p:nvPr/>
        </p:nvSpPr>
        <p:spPr>
          <a:xfrm>
            <a:off x="4864608" y="1097280"/>
            <a:ext cx="1561646" cy="4524315"/>
          </a:xfrm>
          <a:prstGeom prst="rect">
            <a:avLst/>
          </a:prstGeom>
          <a:noFill/>
        </p:spPr>
        <p:txBody>
          <a:bodyPr wrap="none" rtlCol="0">
            <a:spAutoFit/>
          </a:bodyPr>
          <a:lstStyle/>
          <a:p>
            <a:r>
              <a:rPr lang="en-US" sz="4800" dirty="0"/>
              <a:t>X C N</a:t>
            </a:r>
          </a:p>
          <a:p>
            <a:r>
              <a:rPr lang="en-US" sz="4800" dirty="0"/>
              <a:t>N P H</a:t>
            </a:r>
          </a:p>
          <a:p>
            <a:r>
              <a:rPr lang="en-US" sz="4800" dirty="0"/>
              <a:t>D F B</a:t>
            </a:r>
          </a:p>
          <a:p>
            <a:r>
              <a:rPr lang="en-US" sz="4800" dirty="0"/>
              <a:t>I C I</a:t>
            </a:r>
          </a:p>
          <a:p>
            <a:r>
              <a:rPr lang="en-US" sz="4800" dirty="0"/>
              <a:t>A N C</a:t>
            </a:r>
          </a:p>
          <a:p>
            <a:r>
              <a:rPr lang="en-US" sz="4800" dirty="0"/>
              <a:t>A A X</a:t>
            </a:r>
          </a:p>
        </p:txBody>
      </p:sp>
    </p:spTree>
    <p:extLst>
      <p:ext uri="{BB962C8B-B14F-4D97-AF65-F5344CB8AC3E}">
        <p14:creationId xmlns:p14="http://schemas.microsoft.com/office/powerpoint/2010/main" val="24476957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53405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C0A93E-8C63-DD4F-9773-350E6A004635}"/>
              </a:ext>
            </a:extLst>
          </p:cNvPr>
          <p:cNvSpPr txBox="1"/>
          <p:nvPr/>
        </p:nvSpPr>
        <p:spPr>
          <a:xfrm>
            <a:off x="5230368" y="877824"/>
            <a:ext cx="2180405" cy="5262979"/>
          </a:xfrm>
          <a:prstGeom prst="rect">
            <a:avLst/>
          </a:prstGeom>
          <a:noFill/>
        </p:spPr>
        <p:txBody>
          <a:bodyPr wrap="none" rtlCol="0">
            <a:spAutoFit/>
          </a:bodyPr>
          <a:lstStyle/>
          <a:p>
            <a:r>
              <a:rPr lang="en-US" sz="4800" dirty="0"/>
              <a:t>X </a:t>
            </a:r>
          </a:p>
          <a:p>
            <a:r>
              <a:rPr lang="en-US" sz="4800"/>
              <a:t>C N N </a:t>
            </a:r>
            <a:endParaRPr lang="en-US" sz="4800" dirty="0"/>
          </a:p>
          <a:p>
            <a:r>
              <a:rPr lang="en-US" sz="4800" dirty="0"/>
              <a:t>P H D </a:t>
            </a:r>
          </a:p>
          <a:p>
            <a:r>
              <a:rPr lang="en-US" sz="4800" dirty="0"/>
              <a:t>F B I </a:t>
            </a:r>
          </a:p>
          <a:p>
            <a:r>
              <a:rPr lang="en-US" sz="4800" dirty="0"/>
              <a:t>C I A </a:t>
            </a:r>
          </a:p>
          <a:p>
            <a:r>
              <a:rPr lang="en-US" sz="4800" dirty="0"/>
              <a:t>N C A A </a:t>
            </a:r>
          </a:p>
          <a:p>
            <a:r>
              <a:rPr lang="en-US" sz="4800" dirty="0"/>
              <a:t>X</a:t>
            </a:r>
          </a:p>
        </p:txBody>
      </p:sp>
    </p:spTree>
    <p:extLst>
      <p:ext uri="{BB962C8B-B14F-4D97-AF65-F5344CB8AC3E}">
        <p14:creationId xmlns:p14="http://schemas.microsoft.com/office/powerpoint/2010/main" val="160377041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E1D2E-11EA-1841-B286-32F5DD5B1281}"/>
              </a:ext>
            </a:extLst>
          </p:cNvPr>
          <p:cNvSpPr>
            <a:spLocks noGrp="1"/>
          </p:cNvSpPr>
          <p:nvPr>
            <p:ph type="title"/>
          </p:nvPr>
        </p:nvSpPr>
        <p:spPr>
          <a:xfrm>
            <a:off x="526676" y="365125"/>
            <a:ext cx="10515600" cy="1325563"/>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CB5FECA7-A09C-4546-9726-94541E941251}"/>
              </a:ext>
            </a:extLst>
          </p:cNvPr>
          <p:cNvSpPr>
            <a:spLocks noGrp="1"/>
          </p:cNvSpPr>
          <p:nvPr>
            <p:ph idx="1"/>
          </p:nvPr>
        </p:nvSpPr>
        <p:spPr>
          <a:xfrm>
            <a:off x="526676" y="1690688"/>
            <a:ext cx="11138647" cy="4351338"/>
          </a:xfrm>
        </p:spPr>
        <p:txBody>
          <a:bodyPr>
            <a:normAutofit/>
          </a:bodyPr>
          <a:lstStyle/>
          <a:p>
            <a:r>
              <a:rPr lang="it-IT" dirty="0" err="1">
                <a:latin typeface="Corbel" panose="020B0503020204020204" pitchFamily="34" charset="0"/>
              </a:rPr>
              <a:t>things</a:t>
            </a:r>
            <a:r>
              <a:rPr lang="it-IT" dirty="0">
                <a:latin typeface="Corbel" panose="020B0503020204020204" pitchFamily="34" charset="0"/>
              </a:rPr>
              <a:t> </a:t>
            </a:r>
            <a:r>
              <a:rPr lang="it-IT" dirty="0" err="1">
                <a:latin typeface="Corbel" panose="020B0503020204020204" pitchFamily="34" charset="0"/>
              </a:rPr>
              <a:t>that</a:t>
            </a:r>
            <a:r>
              <a:rPr lang="it-IT" dirty="0">
                <a:latin typeface="Corbel" panose="020B0503020204020204" pitchFamily="34" charset="0"/>
              </a:rPr>
              <a:t> create an </a:t>
            </a:r>
            <a:r>
              <a:rPr lang="it-IT" dirty="0" err="1">
                <a:latin typeface="Corbel" panose="020B0503020204020204" pitchFamily="34" charset="0"/>
              </a:rPr>
              <a:t>emotional</a:t>
            </a:r>
            <a:r>
              <a:rPr lang="it-IT" dirty="0">
                <a:latin typeface="Corbel" panose="020B0503020204020204" pitchFamily="34" charset="0"/>
              </a:rPr>
              <a:t> </a:t>
            </a:r>
            <a:r>
              <a:rPr lang="it-IT" dirty="0" err="1">
                <a:latin typeface="Corbel" panose="020B0503020204020204" pitchFamily="34" charset="0"/>
              </a:rPr>
              <a:t>reaction</a:t>
            </a:r>
            <a:r>
              <a:rPr lang="it-IT" dirty="0">
                <a:latin typeface="Corbel" panose="020B0503020204020204" pitchFamily="34" charset="0"/>
              </a:rPr>
              <a:t> </a:t>
            </a:r>
            <a:r>
              <a:rPr lang="it-IT" dirty="0" err="1">
                <a:latin typeface="Corbel" panose="020B0503020204020204" pitchFamily="34" charset="0"/>
              </a:rPr>
              <a:t>will</a:t>
            </a:r>
            <a:r>
              <a:rPr lang="it-IT" dirty="0">
                <a:latin typeface="Corbel" panose="020B0503020204020204" pitchFamily="34" charset="0"/>
              </a:rPr>
              <a:t> be </a:t>
            </a:r>
            <a:r>
              <a:rPr lang="it-IT" dirty="0" err="1">
                <a:latin typeface="Corbel" panose="020B0503020204020204" pitchFamily="34" charset="0"/>
              </a:rPr>
              <a:t>better</a:t>
            </a:r>
            <a:r>
              <a:rPr lang="it-IT" dirty="0">
                <a:latin typeface="Corbel" panose="020B0503020204020204" pitchFamily="34" charset="0"/>
              </a:rPr>
              <a:t> </a:t>
            </a:r>
            <a:r>
              <a:rPr lang="it-IT" dirty="0" err="1">
                <a:latin typeface="Corbel" panose="020B0503020204020204" pitchFamily="34" charset="0"/>
              </a:rPr>
              <a:t>remembered</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emotion</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necessary</a:t>
            </a:r>
            <a:r>
              <a:rPr lang="it-IT" dirty="0">
                <a:latin typeface="Corbel" panose="020B0503020204020204" pitchFamily="34" charset="0"/>
              </a:rPr>
              <a:t> for </a:t>
            </a:r>
            <a:r>
              <a:rPr lang="it-IT" dirty="0" err="1">
                <a:latin typeface="Corbel" panose="020B0503020204020204" pitchFamily="34" charset="0"/>
              </a:rPr>
              <a:t>learning</a:t>
            </a:r>
            <a:r>
              <a:rPr lang="it-IT" dirty="0">
                <a:latin typeface="Corbel" panose="020B0503020204020204" pitchFamily="34" charset="0"/>
              </a:rPr>
              <a:t> (and </a:t>
            </a:r>
            <a:r>
              <a:rPr lang="it-IT" dirty="0" err="1">
                <a:latin typeface="Corbel" panose="020B0503020204020204" pitchFamily="34" charset="0"/>
              </a:rPr>
              <a:t>it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definitely</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r>
              <a:rPr lang="it-IT" dirty="0">
                <a:latin typeface="Corbel" panose="020B0503020204020204" pitchFamily="34" charset="0"/>
              </a:rPr>
              <a:t>!)</a:t>
            </a:r>
          </a:p>
          <a:p>
            <a:r>
              <a:rPr lang="it-IT" dirty="0" err="1">
                <a:solidFill>
                  <a:schemeClr val="bg1"/>
                </a:solidFill>
                <a:latin typeface="Corbel" panose="020B0503020204020204" pitchFamily="34" charset="0"/>
              </a:rPr>
              <a:t>if</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you</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don't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pay</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attention</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something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you</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can't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it</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repetition</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helps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but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repetition</a:t>
            </a:r>
            <a:r>
              <a:rPr lang="it-IT" dirty="0">
                <a:solidFill>
                  <a:schemeClr val="bg1"/>
                </a:solidFill>
                <a:latin typeface="Corbel" panose="020B0503020204020204" pitchFamily="34" charset="0"/>
              </a:rPr>
              <a:t> alone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not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sufficient</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wanting</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remember</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something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has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little</a:t>
            </a:r>
            <a:r>
              <a:rPr lang="it-IT" dirty="0">
                <a:solidFill>
                  <a:schemeClr val="bg1"/>
                </a:solidFill>
                <a:latin typeface="Corbel" panose="020B0503020204020204" pitchFamily="34" charset="0"/>
              </a:rPr>
              <a:t> or no </a:t>
            </a:r>
            <a:r>
              <a:rPr lang="it-IT" dirty="0" err="1">
                <a:solidFill>
                  <a:schemeClr val="bg1"/>
                </a:solidFill>
                <a:latin typeface="Corbel" panose="020B0503020204020204" pitchFamily="34" charset="0"/>
              </a:rPr>
              <a:t>effect</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thinking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about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meaning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good</a:t>
            </a:r>
            <a:r>
              <a:rPr lang="it-IT" dirty="0">
                <a:solidFill>
                  <a:schemeClr val="bg1"/>
                </a:solidFill>
                <a:latin typeface="Corbel" panose="020B0503020204020204" pitchFamily="34" charset="0"/>
              </a:rPr>
              <a:t> for </a:t>
            </a:r>
            <a:r>
              <a:rPr lang="it-IT" dirty="0" err="1">
                <a:solidFill>
                  <a:schemeClr val="bg1"/>
                </a:solidFill>
                <a:latin typeface="Corbel" panose="020B0503020204020204" pitchFamily="34" charset="0"/>
              </a:rPr>
              <a:t>memory</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practice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makes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long </a:t>
            </a:r>
            <a:r>
              <a:rPr lang="it-IT" dirty="0" err="1">
                <a:solidFill>
                  <a:schemeClr val="bg1"/>
                </a:solidFill>
                <a:latin typeface="Corbel" panose="020B0503020204020204" pitchFamily="34" charset="0"/>
              </a:rPr>
              <a:t>lasting</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spaced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practice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of </a:t>
            </a:r>
            <a:r>
              <a:rPr lang="it-IT" dirty="0" err="1">
                <a:solidFill>
                  <a:schemeClr val="bg1"/>
                </a:solidFill>
                <a:latin typeface="Corbel" panose="020B0503020204020204" pitchFamily="34" charset="0"/>
              </a:rPr>
              <a:t>great</a:t>
            </a:r>
            <a:r>
              <a:rPr lang="it-IT" dirty="0">
                <a:solidFill>
                  <a:schemeClr val="bg1"/>
                </a:solidFill>
                <a:latin typeface="Corbel" panose="020B0503020204020204" pitchFamily="34" charset="0"/>
              </a:rPr>
              <a:t> benefit for </a:t>
            </a:r>
            <a:r>
              <a:rPr lang="it-IT" dirty="0" err="1">
                <a:solidFill>
                  <a:schemeClr val="bg1"/>
                </a:solidFill>
                <a:latin typeface="Corbel" panose="020B0503020204020204" pitchFamily="34" charset="0"/>
              </a:rPr>
              <a:t>memory</a:t>
            </a:r>
            <a:endParaRPr lang="it-IT" dirty="0">
              <a:solidFill>
                <a:schemeClr val="bg1"/>
              </a:solidFill>
              <a:latin typeface="Corbel" panose="020B0503020204020204" pitchFamily="34" charset="0"/>
            </a:endParaRPr>
          </a:p>
          <a:p>
            <a:endParaRPr lang="it-IT" dirty="0">
              <a:latin typeface="Corbel" panose="020B0503020204020204" pitchFamily="34" charset="0"/>
            </a:endParaRPr>
          </a:p>
        </p:txBody>
      </p:sp>
    </p:spTree>
    <p:extLst>
      <p:ext uri="{BB962C8B-B14F-4D97-AF65-F5344CB8AC3E}">
        <p14:creationId xmlns:p14="http://schemas.microsoft.com/office/powerpoint/2010/main" val="32767724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E1D2E-11EA-1841-B286-32F5DD5B1281}"/>
              </a:ext>
            </a:extLst>
          </p:cNvPr>
          <p:cNvSpPr>
            <a:spLocks noGrp="1"/>
          </p:cNvSpPr>
          <p:nvPr>
            <p:ph type="title"/>
          </p:nvPr>
        </p:nvSpPr>
        <p:spPr>
          <a:xfrm>
            <a:off x="526676" y="365125"/>
            <a:ext cx="10515600" cy="1325563"/>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CB5FECA7-A09C-4546-9726-94541E941251}"/>
              </a:ext>
            </a:extLst>
          </p:cNvPr>
          <p:cNvSpPr>
            <a:spLocks noGrp="1"/>
          </p:cNvSpPr>
          <p:nvPr>
            <p:ph idx="1"/>
          </p:nvPr>
        </p:nvSpPr>
        <p:spPr>
          <a:xfrm>
            <a:off x="526676" y="1690688"/>
            <a:ext cx="11138647" cy="4351338"/>
          </a:xfrm>
        </p:spPr>
        <p:txBody>
          <a:bodyPr>
            <a:normAutofit/>
          </a:bodyPr>
          <a:lstStyle/>
          <a:p>
            <a:r>
              <a:rPr lang="it-IT" dirty="0" err="1">
                <a:latin typeface="Corbel" panose="020B0503020204020204" pitchFamily="34" charset="0"/>
              </a:rPr>
              <a:t>things</a:t>
            </a:r>
            <a:r>
              <a:rPr lang="it-IT" dirty="0">
                <a:latin typeface="Corbel" panose="020B0503020204020204" pitchFamily="34" charset="0"/>
              </a:rPr>
              <a:t> </a:t>
            </a:r>
            <a:r>
              <a:rPr lang="it-IT" dirty="0" err="1">
                <a:latin typeface="Corbel" panose="020B0503020204020204" pitchFamily="34" charset="0"/>
              </a:rPr>
              <a:t>that</a:t>
            </a:r>
            <a:r>
              <a:rPr lang="it-IT" dirty="0">
                <a:latin typeface="Corbel" panose="020B0503020204020204" pitchFamily="34" charset="0"/>
              </a:rPr>
              <a:t> create an </a:t>
            </a:r>
            <a:r>
              <a:rPr lang="it-IT" dirty="0" err="1">
                <a:latin typeface="Corbel" panose="020B0503020204020204" pitchFamily="34" charset="0"/>
              </a:rPr>
              <a:t>emotional</a:t>
            </a:r>
            <a:r>
              <a:rPr lang="it-IT" dirty="0">
                <a:latin typeface="Corbel" panose="020B0503020204020204" pitchFamily="34" charset="0"/>
              </a:rPr>
              <a:t> </a:t>
            </a:r>
            <a:r>
              <a:rPr lang="it-IT" dirty="0" err="1">
                <a:latin typeface="Corbel" panose="020B0503020204020204" pitchFamily="34" charset="0"/>
              </a:rPr>
              <a:t>reaction</a:t>
            </a:r>
            <a:r>
              <a:rPr lang="it-IT" dirty="0">
                <a:latin typeface="Corbel" panose="020B0503020204020204" pitchFamily="34" charset="0"/>
              </a:rPr>
              <a:t> </a:t>
            </a:r>
            <a:r>
              <a:rPr lang="it-IT" dirty="0" err="1">
                <a:latin typeface="Corbel" panose="020B0503020204020204" pitchFamily="34" charset="0"/>
              </a:rPr>
              <a:t>will</a:t>
            </a:r>
            <a:r>
              <a:rPr lang="it-IT" dirty="0">
                <a:latin typeface="Corbel" panose="020B0503020204020204" pitchFamily="34" charset="0"/>
              </a:rPr>
              <a:t> be </a:t>
            </a:r>
            <a:r>
              <a:rPr lang="it-IT" dirty="0" err="1">
                <a:latin typeface="Corbel" panose="020B0503020204020204" pitchFamily="34" charset="0"/>
              </a:rPr>
              <a:t>better</a:t>
            </a:r>
            <a:r>
              <a:rPr lang="it-IT" dirty="0">
                <a:latin typeface="Corbel" panose="020B0503020204020204" pitchFamily="34" charset="0"/>
              </a:rPr>
              <a:t> </a:t>
            </a:r>
            <a:r>
              <a:rPr lang="it-IT" dirty="0" err="1">
                <a:latin typeface="Corbel" panose="020B0503020204020204" pitchFamily="34" charset="0"/>
              </a:rPr>
              <a:t>remembered</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emotion</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necessary</a:t>
            </a:r>
            <a:r>
              <a:rPr lang="it-IT" dirty="0">
                <a:latin typeface="Corbel" panose="020B0503020204020204" pitchFamily="34" charset="0"/>
              </a:rPr>
              <a:t> for </a:t>
            </a:r>
            <a:r>
              <a:rPr lang="it-IT" dirty="0" err="1">
                <a:latin typeface="Corbel" panose="020B0503020204020204" pitchFamily="34" charset="0"/>
              </a:rPr>
              <a:t>learning</a:t>
            </a:r>
            <a:r>
              <a:rPr lang="it-IT" dirty="0">
                <a:latin typeface="Corbel" panose="020B0503020204020204" pitchFamily="34" charset="0"/>
              </a:rPr>
              <a:t> (and </a:t>
            </a:r>
            <a:r>
              <a:rPr lang="it-IT" dirty="0" err="1">
                <a:latin typeface="Corbel" panose="020B0503020204020204" pitchFamily="34" charset="0"/>
              </a:rPr>
              <a:t>it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definitely</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r>
              <a:rPr lang="it-IT" dirty="0">
                <a:latin typeface="Corbel" panose="020B0503020204020204" pitchFamily="34" charset="0"/>
              </a:rPr>
              <a:t>!)</a:t>
            </a:r>
          </a:p>
          <a:p>
            <a:r>
              <a:rPr lang="it-IT" dirty="0" err="1">
                <a:latin typeface="Corbel" panose="020B0503020204020204" pitchFamily="34" charset="0"/>
              </a:rPr>
              <a:t>if</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don't</a:t>
            </a:r>
            <a:r>
              <a:rPr lang="it-IT" dirty="0">
                <a:latin typeface="Corbel" panose="020B0503020204020204" pitchFamily="34" charset="0"/>
              </a:rPr>
              <a:t> </a:t>
            </a:r>
            <a:r>
              <a:rPr lang="it-IT" dirty="0" err="1">
                <a:latin typeface="Corbel" panose="020B0503020204020204" pitchFamily="34" charset="0"/>
              </a:rPr>
              <a:t>pay</a:t>
            </a:r>
            <a:r>
              <a:rPr lang="it-IT" dirty="0">
                <a:latin typeface="Corbel" panose="020B0503020204020204" pitchFamily="34" charset="0"/>
              </a:rPr>
              <a:t> </a:t>
            </a:r>
            <a:r>
              <a:rPr lang="it-IT" dirty="0" err="1">
                <a:latin typeface="Corbel" panose="020B0503020204020204" pitchFamily="34" charset="0"/>
              </a:rPr>
              <a:t>attention</a:t>
            </a:r>
            <a:r>
              <a:rPr lang="it-IT" dirty="0">
                <a:latin typeface="Corbel" panose="020B0503020204020204" pitchFamily="34" charset="0"/>
              </a:rPr>
              <a:t> to </a:t>
            </a:r>
            <a:r>
              <a:rPr lang="it-IT" dirty="0" err="1">
                <a:latin typeface="Corbel" panose="020B0503020204020204" pitchFamily="34" charset="0"/>
              </a:rPr>
              <a:t>something</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can't</a:t>
            </a:r>
            <a:r>
              <a:rPr lang="it-IT" dirty="0">
                <a:latin typeface="Corbel" panose="020B0503020204020204" pitchFamily="34" charset="0"/>
              </a:rPr>
              <a:t> </a:t>
            </a:r>
            <a:r>
              <a:rPr lang="it-IT" dirty="0" err="1">
                <a:latin typeface="Corbel" panose="020B0503020204020204" pitchFamily="34" charset="0"/>
              </a:rPr>
              <a:t>learn</a:t>
            </a:r>
            <a:r>
              <a:rPr lang="it-IT" dirty="0">
                <a:latin typeface="Corbel" panose="020B0503020204020204" pitchFamily="34" charset="0"/>
              </a:rPr>
              <a:t> </a:t>
            </a:r>
            <a:r>
              <a:rPr lang="it-IT" dirty="0" err="1">
                <a:latin typeface="Corbel" panose="020B0503020204020204" pitchFamily="34" charset="0"/>
              </a:rPr>
              <a:t>it</a:t>
            </a:r>
            <a:endParaRPr lang="it-IT" dirty="0">
              <a:latin typeface="Corbel" panose="020B0503020204020204" pitchFamily="34" charset="0"/>
            </a:endParaRPr>
          </a:p>
          <a:p>
            <a:r>
              <a:rPr lang="it-IT" dirty="0" err="1">
                <a:solidFill>
                  <a:schemeClr val="bg1"/>
                </a:solidFill>
                <a:latin typeface="Corbel" panose="020B0503020204020204" pitchFamily="34" charset="0"/>
              </a:rPr>
              <a:t>repetition</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helps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but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repetition</a:t>
            </a:r>
            <a:r>
              <a:rPr lang="it-IT" dirty="0">
                <a:solidFill>
                  <a:schemeClr val="bg1"/>
                </a:solidFill>
                <a:latin typeface="Corbel" panose="020B0503020204020204" pitchFamily="34" charset="0"/>
              </a:rPr>
              <a:t> alone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not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sufficient</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wanting</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remember</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something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has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little</a:t>
            </a:r>
            <a:r>
              <a:rPr lang="it-IT" dirty="0">
                <a:solidFill>
                  <a:schemeClr val="bg1"/>
                </a:solidFill>
                <a:latin typeface="Corbel" panose="020B0503020204020204" pitchFamily="34" charset="0"/>
              </a:rPr>
              <a:t> or no </a:t>
            </a:r>
            <a:r>
              <a:rPr lang="it-IT" dirty="0" err="1">
                <a:solidFill>
                  <a:schemeClr val="bg1"/>
                </a:solidFill>
                <a:latin typeface="Corbel" panose="020B0503020204020204" pitchFamily="34" charset="0"/>
              </a:rPr>
              <a:t>effect</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thinking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about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meaning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good</a:t>
            </a:r>
            <a:r>
              <a:rPr lang="it-IT" dirty="0">
                <a:solidFill>
                  <a:schemeClr val="bg1"/>
                </a:solidFill>
                <a:latin typeface="Corbel" panose="020B0503020204020204" pitchFamily="34" charset="0"/>
              </a:rPr>
              <a:t> for </a:t>
            </a:r>
            <a:r>
              <a:rPr lang="it-IT" dirty="0" err="1">
                <a:solidFill>
                  <a:schemeClr val="bg1"/>
                </a:solidFill>
                <a:latin typeface="Corbel" panose="020B0503020204020204" pitchFamily="34" charset="0"/>
              </a:rPr>
              <a:t>memory</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practice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makes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long </a:t>
            </a:r>
            <a:r>
              <a:rPr lang="it-IT" dirty="0" err="1">
                <a:solidFill>
                  <a:schemeClr val="bg1"/>
                </a:solidFill>
                <a:latin typeface="Corbel" panose="020B0503020204020204" pitchFamily="34" charset="0"/>
              </a:rPr>
              <a:t>lasting</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spaced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practice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of </a:t>
            </a:r>
            <a:r>
              <a:rPr lang="it-IT" dirty="0" err="1">
                <a:solidFill>
                  <a:schemeClr val="bg1"/>
                </a:solidFill>
                <a:latin typeface="Corbel" panose="020B0503020204020204" pitchFamily="34" charset="0"/>
              </a:rPr>
              <a:t>great</a:t>
            </a:r>
            <a:r>
              <a:rPr lang="it-IT" dirty="0">
                <a:solidFill>
                  <a:schemeClr val="bg1"/>
                </a:solidFill>
                <a:latin typeface="Corbel" panose="020B0503020204020204" pitchFamily="34" charset="0"/>
              </a:rPr>
              <a:t> benefit for </a:t>
            </a:r>
            <a:r>
              <a:rPr lang="it-IT" dirty="0" err="1">
                <a:solidFill>
                  <a:schemeClr val="bg1"/>
                </a:solidFill>
                <a:latin typeface="Corbel" panose="020B0503020204020204" pitchFamily="34" charset="0"/>
              </a:rPr>
              <a:t>memory</a:t>
            </a:r>
            <a:endParaRPr lang="it-IT" dirty="0">
              <a:solidFill>
                <a:schemeClr val="bg1"/>
              </a:solidFill>
              <a:latin typeface="Corbel" panose="020B0503020204020204" pitchFamily="34" charset="0"/>
            </a:endParaRPr>
          </a:p>
          <a:p>
            <a:endParaRPr lang="it-IT" dirty="0">
              <a:latin typeface="Corbel" panose="020B0503020204020204" pitchFamily="34" charset="0"/>
            </a:endParaRPr>
          </a:p>
        </p:txBody>
      </p:sp>
    </p:spTree>
    <p:extLst>
      <p:ext uri="{BB962C8B-B14F-4D97-AF65-F5344CB8AC3E}">
        <p14:creationId xmlns:p14="http://schemas.microsoft.com/office/powerpoint/2010/main" val="285637474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E1D2E-11EA-1841-B286-32F5DD5B1281}"/>
              </a:ext>
            </a:extLst>
          </p:cNvPr>
          <p:cNvSpPr>
            <a:spLocks noGrp="1"/>
          </p:cNvSpPr>
          <p:nvPr>
            <p:ph type="title"/>
          </p:nvPr>
        </p:nvSpPr>
        <p:spPr>
          <a:xfrm>
            <a:off x="526676" y="365125"/>
            <a:ext cx="10515600" cy="1325563"/>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CB5FECA7-A09C-4546-9726-94541E941251}"/>
              </a:ext>
            </a:extLst>
          </p:cNvPr>
          <p:cNvSpPr>
            <a:spLocks noGrp="1"/>
          </p:cNvSpPr>
          <p:nvPr>
            <p:ph idx="1"/>
          </p:nvPr>
        </p:nvSpPr>
        <p:spPr>
          <a:xfrm>
            <a:off x="526676" y="1690688"/>
            <a:ext cx="11138647" cy="4351338"/>
          </a:xfrm>
        </p:spPr>
        <p:txBody>
          <a:bodyPr>
            <a:normAutofit/>
          </a:bodyPr>
          <a:lstStyle/>
          <a:p>
            <a:r>
              <a:rPr lang="it-IT" dirty="0" err="1">
                <a:latin typeface="Corbel" panose="020B0503020204020204" pitchFamily="34" charset="0"/>
              </a:rPr>
              <a:t>things</a:t>
            </a:r>
            <a:r>
              <a:rPr lang="it-IT" dirty="0">
                <a:latin typeface="Corbel" panose="020B0503020204020204" pitchFamily="34" charset="0"/>
              </a:rPr>
              <a:t> </a:t>
            </a:r>
            <a:r>
              <a:rPr lang="it-IT" dirty="0" err="1">
                <a:latin typeface="Corbel" panose="020B0503020204020204" pitchFamily="34" charset="0"/>
              </a:rPr>
              <a:t>that</a:t>
            </a:r>
            <a:r>
              <a:rPr lang="it-IT" dirty="0">
                <a:latin typeface="Corbel" panose="020B0503020204020204" pitchFamily="34" charset="0"/>
              </a:rPr>
              <a:t> create an </a:t>
            </a:r>
            <a:r>
              <a:rPr lang="it-IT" dirty="0" err="1">
                <a:latin typeface="Corbel" panose="020B0503020204020204" pitchFamily="34" charset="0"/>
              </a:rPr>
              <a:t>emotional</a:t>
            </a:r>
            <a:r>
              <a:rPr lang="it-IT" dirty="0">
                <a:latin typeface="Corbel" panose="020B0503020204020204" pitchFamily="34" charset="0"/>
              </a:rPr>
              <a:t> </a:t>
            </a:r>
            <a:r>
              <a:rPr lang="it-IT" dirty="0" err="1">
                <a:latin typeface="Corbel" panose="020B0503020204020204" pitchFamily="34" charset="0"/>
              </a:rPr>
              <a:t>reaction</a:t>
            </a:r>
            <a:r>
              <a:rPr lang="it-IT" dirty="0">
                <a:latin typeface="Corbel" panose="020B0503020204020204" pitchFamily="34" charset="0"/>
              </a:rPr>
              <a:t> </a:t>
            </a:r>
            <a:r>
              <a:rPr lang="it-IT" dirty="0" err="1">
                <a:latin typeface="Corbel" panose="020B0503020204020204" pitchFamily="34" charset="0"/>
              </a:rPr>
              <a:t>will</a:t>
            </a:r>
            <a:r>
              <a:rPr lang="it-IT" dirty="0">
                <a:latin typeface="Corbel" panose="020B0503020204020204" pitchFamily="34" charset="0"/>
              </a:rPr>
              <a:t> be </a:t>
            </a:r>
            <a:r>
              <a:rPr lang="it-IT" dirty="0" err="1">
                <a:latin typeface="Corbel" panose="020B0503020204020204" pitchFamily="34" charset="0"/>
              </a:rPr>
              <a:t>better</a:t>
            </a:r>
            <a:r>
              <a:rPr lang="it-IT" dirty="0">
                <a:latin typeface="Corbel" panose="020B0503020204020204" pitchFamily="34" charset="0"/>
              </a:rPr>
              <a:t> </a:t>
            </a:r>
            <a:r>
              <a:rPr lang="it-IT" dirty="0" err="1">
                <a:latin typeface="Corbel" panose="020B0503020204020204" pitchFamily="34" charset="0"/>
              </a:rPr>
              <a:t>remembered</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emotion</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necessary</a:t>
            </a:r>
            <a:r>
              <a:rPr lang="it-IT" dirty="0">
                <a:latin typeface="Corbel" panose="020B0503020204020204" pitchFamily="34" charset="0"/>
              </a:rPr>
              <a:t> for </a:t>
            </a:r>
            <a:r>
              <a:rPr lang="it-IT" dirty="0" err="1">
                <a:latin typeface="Corbel" panose="020B0503020204020204" pitchFamily="34" charset="0"/>
              </a:rPr>
              <a:t>learning</a:t>
            </a:r>
            <a:r>
              <a:rPr lang="it-IT" dirty="0">
                <a:latin typeface="Corbel" panose="020B0503020204020204" pitchFamily="34" charset="0"/>
              </a:rPr>
              <a:t> (and </a:t>
            </a:r>
            <a:r>
              <a:rPr lang="it-IT" dirty="0" err="1">
                <a:latin typeface="Corbel" panose="020B0503020204020204" pitchFamily="34" charset="0"/>
              </a:rPr>
              <a:t>it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definitely</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r>
              <a:rPr lang="it-IT" dirty="0">
                <a:latin typeface="Corbel" panose="020B0503020204020204" pitchFamily="34" charset="0"/>
              </a:rPr>
              <a:t>!)</a:t>
            </a:r>
          </a:p>
          <a:p>
            <a:r>
              <a:rPr lang="it-IT" dirty="0" err="1">
                <a:latin typeface="Corbel" panose="020B0503020204020204" pitchFamily="34" charset="0"/>
              </a:rPr>
              <a:t>if</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don't</a:t>
            </a:r>
            <a:r>
              <a:rPr lang="it-IT" dirty="0">
                <a:latin typeface="Corbel" panose="020B0503020204020204" pitchFamily="34" charset="0"/>
              </a:rPr>
              <a:t> </a:t>
            </a:r>
            <a:r>
              <a:rPr lang="it-IT" dirty="0" err="1">
                <a:latin typeface="Corbel" panose="020B0503020204020204" pitchFamily="34" charset="0"/>
              </a:rPr>
              <a:t>pay</a:t>
            </a:r>
            <a:r>
              <a:rPr lang="it-IT" dirty="0">
                <a:latin typeface="Corbel" panose="020B0503020204020204" pitchFamily="34" charset="0"/>
              </a:rPr>
              <a:t> </a:t>
            </a:r>
            <a:r>
              <a:rPr lang="it-IT" dirty="0" err="1">
                <a:latin typeface="Corbel" panose="020B0503020204020204" pitchFamily="34" charset="0"/>
              </a:rPr>
              <a:t>attention</a:t>
            </a:r>
            <a:r>
              <a:rPr lang="it-IT" dirty="0">
                <a:latin typeface="Corbel" panose="020B0503020204020204" pitchFamily="34" charset="0"/>
              </a:rPr>
              <a:t> to </a:t>
            </a:r>
            <a:r>
              <a:rPr lang="it-IT" dirty="0" err="1">
                <a:latin typeface="Corbel" panose="020B0503020204020204" pitchFamily="34" charset="0"/>
              </a:rPr>
              <a:t>something</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can't</a:t>
            </a:r>
            <a:r>
              <a:rPr lang="it-IT" dirty="0">
                <a:latin typeface="Corbel" panose="020B0503020204020204" pitchFamily="34" charset="0"/>
              </a:rPr>
              <a:t> </a:t>
            </a:r>
            <a:r>
              <a:rPr lang="it-IT" dirty="0" err="1">
                <a:latin typeface="Corbel" panose="020B0503020204020204" pitchFamily="34" charset="0"/>
              </a:rPr>
              <a:t>learn</a:t>
            </a:r>
            <a:r>
              <a:rPr lang="it-IT" dirty="0">
                <a:latin typeface="Corbel" panose="020B0503020204020204" pitchFamily="34" charset="0"/>
              </a:rPr>
              <a:t> </a:t>
            </a:r>
            <a:r>
              <a:rPr lang="it-IT" dirty="0" err="1">
                <a:latin typeface="Corbel" panose="020B0503020204020204" pitchFamily="34" charset="0"/>
              </a:rPr>
              <a:t>it</a:t>
            </a:r>
            <a:endParaRPr lang="it-IT" dirty="0">
              <a:latin typeface="Corbel" panose="020B0503020204020204" pitchFamily="34" charset="0"/>
            </a:endParaRPr>
          </a:p>
          <a:p>
            <a:r>
              <a:rPr lang="it-IT" dirty="0" err="1">
                <a:latin typeface="Corbel" panose="020B0503020204020204" pitchFamily="34" charset="0"/>
              </a:rPr>
              <a:t>repetition</a:t>
            </a:r>
            <a:r>
              <a:rPr lang="it-IT" dirty="0">
                <a:latin typeface="Corbel" panose="020B0503020204020204" pitchFamily="34" charset="0"/>
              </a:rPr>
              <a:t> </a:t>
            </a:r>
            <a:r>
              <a:rPr lang="it-IT" dirty="0" err="1">
                <a:latin typeface="Corbel" panose="020B0503020204020204" pitchFamily="34" charset="0"/>
              </a:rPr>
              <a:t>helps</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repetition</a:t>
            </a:r>
            <a:r>
              <a:rPr lang="it-IT" dirty="0">
                <a:latin typeface="Corbel" panose="020B0503020204020204" pitchFamily="34" charset="0"/>
              </a:rPr>
              <a:t> alone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endParaRPr lang="it-IT" dirty="0">
              <a:latin typeface="Corbel" panose="020B0503020204020204" pitchFamily="34" charset="0"/>
            </a:endParaRPr>
          </a:p>
          <a:p>
            <a:r>
              <a:rPr lang="it-IT" dirty="0" err="1">
                <a:solidFill>
                  <a:schemeClr val="bg1"/>
                </a:solidFill>
                <a:latin typeface="Corbel" panose="020B0503020204020204" pitchFamily="34" charset="0"/>
              </a:rPr>
              <a:t>wanting</a:t>
            </a:r>
            <a:r>
              <a:rPr lang="it-IT" dirty="0">
                <a:solidFill>
                  <a:schemeClr val="bg1"/>
                </a:solidFill>
                <a:latin typeface="Corbel" panose="020B0503020204020204" pitchFamily="34" charset="0"/>
              </a:rPr>
              <a:t> to </a:t>
            </a:r>
            <a:r>
              <a:rPr lang="it-IT" dirty="0" err="1">
                <a:solidFill>
                  <a:schemeClr val="bg1"/>
                </a:solidFill>
                <a:latin typeface="Corbel" panose="020B0503020204020204" pitchFamily="34" charset="0"/>
              </a:rPr>
              <a:t>remember</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something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has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little</a:t>
            </a:r>
            <a:r>
              <a:rPr lang="it-IT" dirty="0">
                <a:solidFill>
                  <a:schemeClr val="bg1"/>
                </a:solidFill>
                <a:latin typeface="Corbel" panose="020B0503020204020204" pitchFamily="34" charset="0"/>
              </a:rPr>
              <a:t> or no </a:t>
            </a:r>
            <a:r>
              <a:rPr lang="it-IT" dirty="0" err="1">
                <a:solidFill>
                  <a:schemeClr val="bg1"/>
                </a:solidFill>
                <a:latin typeface="Corbel" panose="020B0503020204020204" pitchFamily="34" charset="0"/>
              </a:rPr>
              <a:t>effect</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thinking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about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meaning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good</a:t>
            </a:r>
            <a:r>
              <a:rPr lang="it-IT" dirty="0">
                <a:solidFill>
                  <a:schemeClr val="bg1"/>
                </a:solidFill>
                <a:latin typeface="Corbel" panose="020B0503020204020204" pitchFamily="34" charset="0"/>
              </a:rPr>
              <a:t> for </a:t>
            </a:r>
            <a:r>
              <a:rPr lang="it-IT" dirty="0" err="1">
                <a:solidFill>
                  <a:schemeClr val="bg1"/>
                </a:solidFill>
                <a:latin typeface="Corbel" panose="020B0503020204020204" pitchFamily="34" charset="0"/>
              </a:rPr>
              <a:t>memory</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practice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makes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long </a:t>
            </a:r>
            <a:r>
              <a:rPr lang="it-IT" dirty="0" err="1">
                <a:solidFill>
                  <a:schemeClr val="bg1"/>
                </a:solidFill>
                <a:latin typeface="Corbel" panose="020B0503020204020204" pitchFamily="34" charset="0"/>
              </a:rPr>
              <a:t>lasting</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spaced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practice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of </a:t>
            </a:r>
            <a:r>
              <a:rPr lang="it-IT" dirty="0" err="1">
                <a:solidFill>
                  <a:schemeClr val="bg1"/>
                </a:solidFill>
                <a:latin typeface="Corbel" panose="020B0503020204020204" pitchFamily="34" charset="0"/>
              </a:rPr>
              <a:t>great</a:t>
            </a:r>
            <a:r>
              <a:rPr lang="it-IT" dirty="0">
                <a:solidFill>
                  <a:schemeClr val="bg1"/>
                </a:solidFill>
                <a:latin typeface="Corbel" panose="020B0503020204020204" pitchFamily="34" charset="0"/>
              </a:rPr>
              <a:t> benefit for </a:t>
            </a:r>
            <a:r>
              <a:rPr lang="it-IT" dirty="0" err="1">
                <a:solidFill>
                  <a:schemeClr val="bg1"/>
                </a:solidFill>
                <a:latin typeface="Corbel" panose="020B0503020204020204" pitchFamily="34" charset="0"/>
              </a:rPr>
              <a:t>memory</a:t>
            </a:r>
            <a:endParaRPr lang="it-IT" dirty="0">
              <a:solidFill>
                <a:schemeClr val="bg1"/>
              </a:solidFill>
              <a:latin typeface="Corbel" panose="020B0503020204020204" pitchFamily="34" charset="0"/>
            </a:endParaRPr>
          </a:p>
          <a:p>
            <a:endParaRPr lang="it-IT" dirty="0">
              <a:latin typeface="Corbel" panose="020B0503020204020204" pitchFamily="34" charset="0"/>
            </a:endParaRPr>
          </a:p>
        </p:txBody>
      </p:sp>
    </p:spTree>
    <p:extLst>
      <p:ext uri="{BB962C8B-B14F-4D97-AF65-F5344CB8AC3E}">
        <p14:creationId xmlns:p14="http://schemas.microsoft.com/office/powerpoint/2010/main" val="382566182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E1D2E-11EA-1841-B286-32F5DD5B1281}"/>
              </a:ext>
            </a:extLst>
          </p:cNvPr>
          <p:cNvSpPr>
            <a:spLocks noGrp="1"/>
          </p:cNvSpPr>
          <p:nvPr>
            <p:ph type="title"/>
          </p:nvPr>
        </p:nvSpPr>
        <p:spPr>
          <a:xfrm>
            <a:off x="526676" y="365125"/>
            <a:ext cx="10515600" cy="1325563"/>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CB5FECA7-A09C-4546-9726-94541E941251}"/>
              </a:ext>
            </a:extLst>
          </p:cNvPr>
          <p:cNvSpPr>
            <a:spLocks noGrp="1"/>
          </p:cNvSpPr>
          <p:nvPr>
            <p:ph idx="1"/>
          </p:nvPr>
        </p:nvSpPr>
        <p:spPr>
          <a:xfrm>
            <a:off x="526676" y="1690688"/>
            <a:ext cx="11138647" cy="4351338"/>
          </a:xfrm>
        </p:spPr>
        <p:txBody>
          <a:bodyPr>
            <a:normAutofit/>
          </a:bodyPr>
          <a:lstStyle/>
          <a:p>
            <a:r>
              <a:rPr lang="it-IT" dirty="0" err="1">
                <a:latin typeface="Corbel" panose="020B0503020204020204" pitchFamily="34" charset="0"/>
              </a:rPr>
              <a:t>things</a:t>
            </a:r>
            <a:r>
              <a:rPr lang="it-IT" dirty="0">
                <a:latin typeface="Corbel" panose="020B0503020204020204" pitchFamily="34" charset="0"/>
              </a:rPr>
              <a:t> </a:t>
            </a:r>
            <a:r>
              <a:rPr lang="it-IT" dirty="0" err="1">
                <a:latin typeface="Corbel" panose="020B0503020204020204" pitchFamily="34" charset="0"/>
              </a:rPr>
              <a:t>that</a:t>
            </a:r>
            <a:r>
              <a:rPr lang="it-IT" dirty="0">
                <a:latin typeface="Corbel" panose="020B0503020204020204" pitchFamily="34" charset="0"/>
              </a:rPr>
              <a:t> create an </a:t>
            </a:r>
            <a:r>
              <a:rPr lang="it-IT" dirty="0" err="1">
                <a:latin typeface="Corbel" panose="020B0503020204020204" pitchFamily="34" charset="0"/>
              </a:rPr>
              <a:t>emotional</a:t>
            </a:r>
            <a:r>
              <a:rPr lang="it-IT" dirty="0">
                <a:latin typeface="Corbel" panose="020B0503020204020204" pitchFamily="34" charset="0"/>
              </a:rPr>
              <a:t> </a:t>
            </a:r>
            <a:r>
              <a:rPr lang="it-IT" dirty="0" err="1">
                <a:latin typeface="Corbel" panose="020B0503020204020204" pitchFamily="34" charset="0"/>
              </a:rPr>
              <a:t>reaction</a:t>
            </a:r>
            <a:r>
              <a:rPr lang="it-IT" dirty="0">
                <a:latin typeface="Corbel" panose="020B0503020204020204" pitchFamily="34" charset="0"/>
              </a:rPr>
              <a:t> </a:t>
            </a:r>
            <a:r>
              <a:rPr lang="it-IT" dirty="0" err="1">
                <a:latin typeface="Corbel" panose="020B0503020204020204" pitchFamily="34" charset="0"/>
              </a:rPr>
              <a:t>will</a:t>
            </a:r>
            <a:r>
              <a:rPr lang="it-IT" dirty="0">
                <a:latin typeface="Corbel" panose="020B0503020204020204" pitchFamily="34" charset="0"/>
              </a:rPr>
              <a:t> be </a:t>
            </a:r>
            <a:r>
              <a:rPr lang="it-IT" dirty="0" err="1">
                <a:latin typeface="Corbel" panose="020B0503020204020204" pitchFamily="34" charset="0"/>
              </a:rPr>
              <a:t>better</a:t>
            </a:r>
            <a:r>
              <a:rPr lang="it-IT" dirty="0">
                <a:latin typeface="Corbel" panose="020B0503020204020204" pitchFamily="34" charset="0"/>
              </a:rPr>
              <a:t> </a:t>
            </a:r>
            <a:r>
              <a:rPr lang="it-IT" dirty="0" err="1">
                <a:latin typeface="Corbel" panose="020B0503020204020204" pitchFamily="34" charset="0"/>
              </a:rPr>
              <a:t>remembered</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emotion</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necessary</a:t>
            </a:r>
            <a:r>
              <a:rPr lang="it-IT" dirty="0">
                <a:latin typeface="Corbel" panose="020B0503020204020204" pitchFamily="34" charset="0"/>
              </a:rPr>
              <a:t> for </a:t>
            </a:r>
            <a:r>
              <a:rPr lang="it-IT" dirty="0" err="1">
                <a:latin typeface="Corbel" panose="020B0503020204020204" pitchFamily="34" charset="0"/>
              </a:rPr>
              <a:t>learning</a:t>
            </a:r>
            <a:r>
              <a:rPr lang="it-IT" dirty="0">
                <a:latin typeface="Corbel" panose="020B0503020204020204" pitchFamily="34" charset="0"/>
              </a:rPr>
              <a:t> (and </a:t>
            </a:r>
            <a:r>
              <a:rPr lang="it-IT" dirty="0" err="1">
                <a:latin typeface="Corbel" panose="020B0503020204020204" pitchFamily="34" charset="0"/>
              </a:rPr>
              <a:t>it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definitely</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r>
              <a:rPr lang="it-IT" dirty="0">
                <a:latin typeface="Corbel" panose="020B0503020204020204" pitchFamily="34" charset="0"/>
              </a:rPr>
              <a:t>!)</a:t>
            </a:r>
          </a:p>
          <a:p>
            <a:r>
              <a:rPr lang="it-IT" dirty="0" err="1">
                <a:latin typeface="Corbel" panose="020B0503020204020204" pitchFamily="34" charset="0"/>
              </a:rPr>
              <a:t>if</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don't</a:t>
            </a:r>
            <a:r>
              <a:rPr lang="it-IT" dirty="0">
                <a:latin typeface="Corbel" panose="020B0503020204020204" pitchFamily="34" charset="0"/>
              </a:rPr>
              <a:t> </a:t>
            </a:r>
            <a:r>
              <a:rPr lang="it-IT" dirty="0" err="1">
                <a:latin typeface="Corbel" panose="020B0503020204020204" pitchFamily="34" charset="0"/>
              </a:rPr>
              <a:t>pay</a:t>
            </a:r>
            <a:r>
              <a:rPr lang="it-IT" dirty="0">
                <a:latin typeface="Corbel" panose="020B0503020204020204" pitchFamily="34" charset="0"/>
              </a:rPr>
              <a:t> </a:t>
            </a:r>
            <a:r>
              <a:rPr lang="it-IT" dirty="0" err="1">
                <a:latin typeface="Corbel" panose="020B0503020204020204" pitchFamily="34" charset="0"/>
              </a:rPr>
              <a:t>attention</a:t>
            </a:r>
            <a:r>
              <a:rPr lang="it-IT" dirty="0">
                <a:latin typeface="Corbel" panose="020B0503020204020204" pitchFamily="34" charset="0"/>
              </a:rPr>
              <a:t> to </a:t>
            </a:r>
            <a:r>
              <a:rPr lang="it-IT" dirty="0" err="1">
                <a:latin typeface="Corbel" panose="020B0503020204020204" pitchFamily="34" charset="0"/>
              </a:rPr>
              <a:t>something</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can't</a:t>
            </a:r>
            <a:r>
              <a:rPr lang="it-IT" dirty="0">
                <a:latin typeface="Corbel" panose="020B0503020204020204" pitchFamily="34" charset="0"/>
              </a:rPr>
              <a:t> </a:t>
            </a:r>
            <a:r>
              <a:rPr lang="it-IT" dirty="0" err="1">
                <a:latin typeface="Corbel" panose="020B0503020204020204" pitchFamily="34" charset="0"/>
              </a:rPr>
              <a:t>learn</a:t>
            </a:r>
            <a:r>
              <a:rPr lang="it-IT" dirty="0">
                <a:latin typeface="Corbel" panose="020B0503020204020204" pitchFamily="34" charset="0"/>
              </a:rPr>
              <a:t> </a:t>
            </a:r>
            <a:r>
              <a:rPr lang="it-IT" dirty="0" err="1">
                <a:latin typeface="Corbel" panose="020B0503020204020204" pitchFamily="34" charset="0"/>
              </a:rPr>
              <a:t>it</a:t>
            </a:r>
            <a:endParaRPr lang="it-IT" dirty="0">
              <a:latin typeface="Corbel" panose="020B0503020204020204" pitchFamily="34" charset="0"/>
            </a:endParaRPr>
          </a:p>
          <a:p>
            <a:r>
              <a:rPr lang="it-IT" dirty="0" err="1">
                <a:latin typeface="Corbel" panose="020B0503020204020204" pitchFamily="34" charset="0"/>
              </a:rPr>
              <a:t>repetition</a:t>
            </a:r>
            <a:r>
              <a:rPr lang="it-IT" dirty="0">
                <a:latin typeface="Corbel" panose="020B0503020204020204" pitchFamily="34" charset="0"/>
              </a:rPr>
              <a:t> </a:t>
            </a:r>
            <a:r>
              <a:rPr lang="it-IT" dirty="0" err="1">
                <a:latin typeface="Corbel" panose="020B0503020204020204" pitchFamily="34" charset="0"/>
              </a:rPr>
              <a:t>helps</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repetition</a:t>
            </a:r>
            <a:r>
              <a:rPr lang="it-IT" dirty="0">
                <a:latin typeface="Corbel" panose="020B0503020204020204" pitchFamily="34" charset="0"/>
              </a:rPr>
              <a:t> alone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endParaRPr lang="it-IT" dirty="0">
              <a:latin typeface="Corbel" panose="020B0503020204020204" pitchFamily="34" charset="0"/>
            </a:endParaRPr>
          </a:p>
          <a:p>
            <a:r>
              <a:rPr lang="it-IT" dirty="0" err="1">
                <a:latin typeface="Corbel" panose="020B0503020204020204" pitchFamily="34" charset="0"/>
              </a:rPr>
              <a:t>wanting</a:t>
            </a:r>
            <a:r>
              <a:rPr lang="it-IT" dirty="0">
                <a:latin typeface="Corbel" panose="020B0503020204020204" pitchFamily="34" charset="0"/>
              </a:rPr>
              <a:t> to </a:t>
            </a:r>
            <a:r>
              <a:rPr lang="it-IT" dirty="0" err="1">
                <a:latin typeface="Corbel" panose="020B0503020204020204" pitchFamily="34" charset="0"/>
              </a:rPr>
              <a:t>remember</a:t>
            </a:r>
            <a:r>
              <a:rPr lang="it-IT" dirty="0">
                <a:latin typeface="Corbel" panose="020B0503020204020204" pitchFamily="34" charset="0"/>
              </a:rPr>
              <a:t> </a:t>
            </a:r>
            <a:r>
              <a:rPr lang="it-IT" dirty="0" err="1">
                <a:latin typeface="Corbel" panose="020B0503020204020204" pitchFamily="34" charset="0"/>
              </a:rPr>
              <a:t>something</a:t>
            </a:r>
            <a:r>
              <a:rPr lang="it-IT" dirty="0">
                <a:latin typeface="Corbel" panose="020B0503020204020204" pitchFamily="34" charset="0"/>
              </a:rPr>
              <a:t> </a:t>
            </a:r>
            <a:r>
              <a:rPr lang="it-IT" dirty="0" err="1">
                <a:latin typeface="Corbel" panose="020B0503020204020204" pitchFamily="34" charset="0"/>
              </a:rPr>
              <a:t>has</a:t>
            </a:r>
            <a:r>
              <a:rPr lang="it-IT" dirty="0">
                <a:latin typeface="Corbel" panose="020B0503020204020204" pitchFamily="34" charset="0"/>
              </a:rPr>
              <a:t> </a:t>
            </a:r>
            <a:r>
              <a:rPr lang="it-IT" dirty="0" err="1">
                <a:latin typeface="Corbel" panose="020B0503020204020204" pitchFamily="34" charset="0"/>
              </a:rPr>
              <a:t>little</a:t>
            </a:r>
            <a:r>
              <a:rPr lang="it-IT" dirty="0">
                <a:latin typeface="Corbel" panose="020B0503020204020204" pitchFamily="34" charset="0"/>
              </a:rPr>
              <a:t> or no </a:t>
            </a:r>
            <a:r>
              <a:rPr lang="it-IT" dirty="0" err="1">
                <a:latin typeface="Corbel" panose="020B0503020204020204" pitchFamily="34" charset="0"/>
              </a:rPr>
              <a:t>effect</a:t>
            </a:r>
            <a:endParaRPr lang="it-IT" dirty="0">
              <a:latin typeface="Corbel" panose="020B0503020204020204" pitchFamily="34" charset="0"/>
            </a:endParaRPr>
          </a:p>
          <a:p>
            <a:r>
              <a:rPr lang="it-IT" dirty="0" err="1">
                <a:solidFill>
                  <a:schemeClr val="bg1"/>
                </a:solidFill>
                <a:latin typeface="Corbel" panose="020B0503020204020204" pitchFamily="34" charset="0"/>
              </a:rPr>
              <a:t>thinking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about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meaning</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good</a:t>
            </a:r>
            <a:r>
              <a:rPr lang="it-IT" dirty="0">
                <a:solidFill>
                  <a:schemeClr val="bg1"/>
                </a:solidFill>
                <a:latin typeface="Corbel" panose="020B0503020204020204" pitchFamily="34" charset="0"/>
              </a:rPr>
              <a:t> for </a:t>
            </a:r>
            <a:r>
              <a:rPr lang="it-IT" dirty="0" err="1">
                <a:solidFill>
                  <a:schemeClr val="bg1"/>
                </a:solidFill>
                <a:latin typeface="Corbel" panose="020B0503020204020204" pitchFamily="34" charset="0"/>
              </a:rPr>
              <a:t>memory</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practice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makes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long </a:t>
            </a:r>
            <a:r>
              <a:rPr lang="it-IT" dirty="0" err="1">
                <a:solidFill>
                  <a:schemeClr val="bg1"/>
                </a:solidFill>
                <a:latin typeface="Corbel" panose="020B0503020204020204" pitchFamily="34" charset="0"/>
              </a:rPr>
              <a:t>lasting</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spaced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practice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of </a:t>
            </a:r>
            <a:r>
              <a:rPr lang="it-IT" dirty="0" err="1">
                <a:solidFill>
                  <a:schemeClr val="bg1"/>
                </a:solidFill>
                <a:latin typeface="Corbel" panose="020B0503020204020204" pitchFamily="34" charset="0"/>
              </a:rPr>
              <a:t>great</a:t>
            </a:r>
            <a:r>
              <a:rPr lang="it-IT" dirty="0">
                <a:solidFill>
                  <a:schemeClr val="bg1"/>
                </a:solidFill>
                <a:latin typeface="Corbel" panose="020B0503020204020204" pitchFamily="34" charset="0"/>
              </a:rPr>
              <a:t> benefit for </a:t>
            </a:r>
            <a:r>
              <a:rPr lang="it-IT" dirty="0" err="1">
                <a:solidFill>
                  <a:schemeClr val="bg1"/>
                </a:solidFill>
                <a:latin typeface="Corbel" panose="020B0503020204020204" pitchFamily="34" charset="0"/>
              </a:rPr>
              <a:t>memory</a:t>
            </a:r>
            <a:endParaRPr lang="it-IT" dirty="0">
              <a:solidFill>
                <a:schemeClr val="bg1"/>
              </a:solidFill>
              <a:latin typeface="Corbel" panose="020B0503020204020204" pitchFamily="34" charset="0"/>
            </a:endParaRPr>
          </a:p>
          <a:p>
            <a:endParaRPr lang="it-IT" dirty="0">
              <a:latin typeface="Corbel" panose="020B0503020204020204" pitchFamily="34" charset="0"/>
            </a:endParaRPr>
          </a:p>
        </p:txBody>
      </p:sp>
    </p:spTree>
    <p:extLst>
      <p:ext uri="{BB962C8B-B14F-4D97-AF65-F5344CB8AC3E}">
        <p14:creationId xmlns:p14="http://schemas.microsoft.com/office/powerpoint/2010/main" val="78618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102C7-562E-FB42-AB72-72AE9108AE8E}"/>
              </a:ext>
            </a:extLst>
          </p:cNvPr>
          <p:cNvSpPr>
            <a:spLocks noGrp="1"/>
          </p:cNvSpPr>
          <p:nvPr>
            <p:ph type="title"/>
          </p:nvPr>
        </p:nvSpPr>
        <p:spPr>
          <a:xfrm>
            <a:off x="838200" y="574987"/>
            <a:ext cx="10515600" cy="744147"/>
          </a:xfrm>
          <a:solidFill>
            <a:schemeClr val="accent4">
              <a:lumMod val="60000"/>
              <a:lumOff val="40000"/>
            </a:schemeClr>
          </a:solidFill>
        </p:spPr>
        <p:txBody>
          <a:bodyPr/>
          <a:lstStyle/>
          <a:p>
            <a:r>
              <a:rPr lang="en-US" b="1" dirty="0">
                <a:latin typeface="Corbel" panose="020B0503020204020204" pitchFamily="34" charset="0"/>
              </a:rPr>
              <a:t>How learning works</a:t>
            </a:r>
            <a:endParaRPr lang="it-IT" b="1" dirty="0">
              <a:latin typeface="Corbel" panose="020B0503020204020204" pitchFamily="34" charset="0"/>
            </a:endParaRPr>
          </a:p>
        </p:txBody>
      </p:sp>
      <p:sp>
        <p:nvSpPr>
          <p:cNvPr id="3" name="Content Placeholder 2">
            <a:extLst>
              <a:ext uri="{FF2B5EF4-FFF2-40B4-BE49-F238E27FC236}">
                <a16:creationId xmlns:a16="http://schemas.microsoft.com/office/drawing/2014/main" id="{64ED9749-75A5-3B46-A904-365F47BDF655}"/>
              </a:ext>
            </a:extLst>
          </p:cNvPr>
          <p:cNvSpPr>
            <a:spLocks noGrp="1"/>
          </p:cNvSpPr>
          <p:nvPr>
            <p:ph idx="1"/>
          </p:nvPr>
        </p:nvSpPr>
        <p:spPr>
          <a:xfrm>
            <a:off x="838200" y="1690688"/>
            <a:ext cx="10515600" cy="4486275"/>
          </a:xfrm>
        </p:spPr>
        <p:txBody>
          <a:bodyPr>
            <a:normAutofit fontScale="85000" lnSpcReduction="20000"/>
          </a:bodyPr>
          <a:lstStyle/>
          <a:p>
            <a:pPr marL="0" indent="0">
              <a:buNone/>
            </a:pPr>
            <a:r>
              <a:rPr lang="it-IT" sz="3300" b="1" dirty="0">
                <a:latin typeface="Corbel" panose="020B0503020204020204" pitchFamily="34" charset="0"/>
              </a:rPr>
              <a:t>Challenge: How do </a:t>
            </a:r>
            <a:r>
              <a:rPr lang="it-IT" sz="3300" b="1" dirty="0" err="1">
                <a:latin typeface="Corbel" panose="020B0503020204020204" pitchFamily="34" charset="0"/>
              </a:rPr>
              <a:t>you</a:t>
            </a:r>
            <a:r>
              <a:rPr lang="it-IT" sz="3300" b="1" dirty="0">
                <a:latin typeface="Corbel" panose="020B0503020204020204" pitchFamily="34" charset="0"/>
              </a:rPr>
              <a:t> go </a:t>
            </a:r>
            <a:r>
              <a:rPr lang="it-IT" sz="3300" b="1" dirty="0" err="1">
                <a:latin typeface="Corbel" panose="020B0503020204020204" pitchFamily="34" charset="0"/>
              </a:rPr>
              <a:t>about</a:t>
            </a:r>
            <a:r>
              <a:rPr lang="it-IT" sz="3300" b="1" dirty="0">
                <a:latin typeface="Corbel" panose="020B0503020204020204" pitchFamily="34" charset="0"/>
              </a:rPr>
              <a:t> </a:t>
            </a:r>
            <a:r>
              <a:rPr lang="it-IT" sz="3300" b="1" dirty="0" err="1">
                <a:latin typeface="Corbel" panose="020B0503020204020204" pitchFamily="34" charset="0"/>
              </a:rPr>
              <a:t>learning</a:t>
            </a:r>
            <a:r>
              <a:rPr lang="it-IT" sz="3300" b="1" dirty="0">
                <a:latin typeface="Corbel" panose="020B0503020204020204" pitchFamily="34" charset="0"/>
              </a:rPr>
              <a:t> </a:t>
            </a:r>
            <a:r>
              <a:rPr lang="it-IT" sz="3300" b="1" dirty="0" err="1">
                <a:latin typeface="Corbel" panose="020B0503020204020204" pitchFamily="34" charset="0"/>
              </a:rPr>
              <a:t>something</a:t>
            </a:r>
            <a:r>
              <a:rPr lang="it-IT" sz="3300" b="1" dirty="0">
                <a:latin typeface="Corbel" panose="020B0503020204020204" pitchFamily="34" charset="0"/>
              </a:rPr>
              <a:t> new ? How do </a:t>
            </a:r>
            <a:r>
              <a:rPr lang="it-IT" sz="3300" b="1" dirty="0" err="1">
                <a:latin typeface="Corbel" panose="020B0503020204020204" pitchFamily="34" charset="0"/>
              </a:rPr>
              <a:t>you</a:t>
            </a:r>
            <a:r>
              <a:rPr lang="it-IT" sz="3300" b="1" dirty="0">
                <a:latin typeface="Corbel" panose="020B0503020204020204" pitchFamily="34" charset="0"/>
              </a:rPr>
              <a:t> </a:t>
            </a:r>
            <a:r>
              <a:rPr lang="it-IT" sz="3300" b="1" dirty="0" err="1">
                <a:latin typeface="Corbel" panose="020B0503020204020204" pitchFamily="34" charset="0"/>
              </a:rPr>
              <a:t>approach</a:t>
            </a:r>
            <a:r>
              <a:rPr lang="it-IT" sz="3300" b="1" dirty="0">
                <a:latin typeface="Corbel" panose="020B0503020204020204" pitchFamily="34" charset="0"/>
              </a:rPr>
              <a:t> </a:t>
            </a:r>
            <a:r>
              <a:rPr lang="it-IT" sz="3300" b="1" dirty="0" err="1">
                <a:latin typeface="Corbel" panose="020B0503020204020204" pitchFamily="34" charset="0"/>
              </a:rPr>
              <a:t>learning</a:t>
            </a:r>
            <a:r>
              <a:rPr lang="it-IT" sz="3300" b="1" dirty="0">
                <a:latin typeface="Corbel" panose="020B0503020204020204" pitchFamily="34" charset="0"/>
              </a:rPr>
              <a:t> new </a:t>
            </a:r>
            <a:r>
              <a:rPr lang="it-IT" sz="3300" b="1" dirty="0" err="1">
                <a:latin typeface="Corbel" panose="020B0503020204020204" pitchFamily="34" charset="0"/>
              </a:rPr>
              <a:t>things</a:t>
            </a:r>
            <a:r>
              <a:rPr lang="it-IT" sz="3300" b="1" dirty="0">
                <a:latin typeface="Corbel" panose="020B0503020204020204" pitchFamily="34" charset="0"/>
              </a:rPr>
              <a:t>? (3 </a:t>
            </a:r>
            <a:r>
              <a:rPr lang="it-IT" sz="3300" b="1" dirty="0" err="1">
                <a:latin typeface="Corbel" panose="020B0503020204020204" pitchFamily="34" charset="0"/>
              </a:rPr>
              <a:t>min</a:t>
            </a:r>
            <a:r>
              <a:rPr lang="it-IT" sz="3300" b="1" dirty="0">
                <a:latin typeface="Corbel" panose="020B0503020204020204" pitchFamily="34" charset="0"/>
              </a:rPr>
              <a:t> + 5 </a:t>
            </a:r>
            <a:r>
              <a:rPr lang="it-IT" sz="3300" b="1" dirty="0" err="1">
                <a:latin typeface="Corbel" panose="020B0503020204020204" pitchFamily="34" charset="0"/>
              </a:rPr>
              <a:t>min</a:t>
            </a:r>
            <a:r>
              <a:rPr lang="it-IT" sz="3300" b="1" dirty="0">
                <a:latin typeface="Corbel" panose="020B0503020204020204" pitchFamily="34" charset="0"/>
              </a:rPr>
              <a:t>)</a:t>
            </a:r>
          </a:p>
          <a:p>
            <a:r>
              <a:rPr lang="it-IT" dirty="0">
                <a:latin typeface="Corbel" panose="020B0503020204020204" pitchFamily="34" charset="0"/>
              </a:rPr>
              <a:t> Read </a:t>
            </a:r>
            <a:r>
              <a:rPr lang="it-IT" dirty="0" err="1">
                <a:latin typeface="Corbel" panose="020B0503020204020204" pitchFamily="34" charset="0"/>
              </a:rPr>
              <a:t>about</a:t>
            </a:r>
            <a:r>
              <a:rPr lang="it-IT" dirty="0">
                <a:latin typeface="Corbel" panose="020B0503020204020204" pitchFamily="34" charset="0"/>
              </a:rPr>
              <a:t> </a:t>
            </a:r>
            <a:r>
              <a:rPr lang="it-IT" dirty="0" err="1">
                <a:latin typeface="Corbel" panose="020B0503020204020204" pitchFamily="34" charset="0"/>
              </a:rPr>
              <a:t>it</a:t>
            </a:r>
            <a:endParaRPr lang="it-IT" dirty="0">
              <a:latin typeface="Corbel" panose="020B0503020204020204" pitchFamily="34" charset="0"/>
            </a:endParaRPr>
          </a:p>
          <a:p>
            <a:r>
              <a:rPr lang="it-IT" dirty="0">
                <a:latin typeface="Corbel" panose="020B0503020204020204" pitchFamily="34" charset="0"/>
              </a:rPr>
              <a:t> </a:t>
            </a:r>
            <a:r>
              <a:rPr lang="it-IT" dirty="0" err="1">
                <a:latin typeface="Corbel" panose="020B0503020204020204" pitchFamily="34" charset="0"/>
              </a:rPr>
              <a:t>Attend</a:t>
            </a:r>
            <a:r>
              <a:rPr lang="it-IT" dirty="0">
                <a:latin typeface="Corbel" panose="020B0503020204020204" pitchFamily="34" charset="0"/>
              </a:rPr>
              <a:t> a training session !</a:t>
            </a:r>
          </a:p>
          <a:p>
            <a:r>
              <a:rPr lang="it-IT" dirty="0">
                <a:latin typeface="Corbel" panose="020B0503020204020204" pitchFamily="34" charset="0"/>
              </a:rPr>
              <a:t> </a:t>
            </a:r>
            <a:r>
              <a:rPr lang="it-IT" dirty="0" err="1">
                <a:latin typeface="Corbel" panose="020B0503020204020204" pitchFamily="34" charset="0"/>
              </a:rPr>
              <a:t>Have</a:t>
            </a:r>
            <a:r>
              <a:rPr lang="it-IT" dirty="0">
                <a:latin typeface="Corbel" panose="020B0503020204020204" pitchFamily="34" charset="0"/>
              </a:rPr>
              <a:t> a go ?</a:t>
            </a:r>
          </a:p>
          <a:p>
            <a:r>
              <a:rPr lang="it-IT" dirty="0">
                <a:latin typeface="Corbel" panose="020B0503020204020204" pitchFamily="34" charset="0"/>
              </a:rPr>
              <a:t> Do, </a:t>
            </a:r>
            <a:r>
              <a:rPr lang="it-IT" dirty="0" err="1">
                <a:latin typeface="Corbel" panose="020B0503020204020204" pitchFamily="34" charset="0"/>
              </a:rPr>
              <a:t>reflect</a:t>
            </a:r>
            <a:r>
              <a:rPr lang="it-IT" dirty="0">
                <a:latin typeface="Corbel" panose="020B0503020204020204" pitchFamily="34" charset="0"/>
              </a:rPr>
              <a:t>, </a:t>
            </a:r>
            <a:r>
              <a:rPr lang="it-IT" dirty="0" err="1">
                <a:latin typeface="Corbel" panose="020B0503020204020204" pitchFamily="34" charset="0"/>
              </a:rPr>
              <a:t>process</a:t>
            </a:r>
            <a:r>
              <a:rPr lang="it-IT" dirty="0">
                <a:latin typeface="Corbel" panose="020B0503020204020204" pitchFamily="34" charset="0"/>
              </a:rPr>
              <a:t>, </a:t>
            </a:r>
            <a:r>
              <a:rPr lang="it-IT" dirty="0" err="1">
                <a:latin typeface="Corbel" panose="020B0503020204020204" pitchFamily="34" charset="0"/>
              </a:rPr>
              <a:t>further</a:t>
            </a:r>
            <a:r>
              <a:rPr lang="it-IT" dirty="0">
                <a:latin typeface="Corbel" panose="020B0503020204020204" pitchFamily="34" charset="0"/>
              </a:rPr>
              <a:t> </a:t>
            </a:r>
            <a:r>
              <a:rPr lang="it-IT" dirty="0" err="1">
                <a:latin typeface="Corbel" panose="020B0503020204020204" pitchFamily="34" charset="0"/>
              </a:rPr>
              <a:t>understand</a:t>
            </a:r>
            <a:r>
              <a:rPr lang="it-IT" dirty="0">
                <a:latin typeface="Corbel" panose="020B0503020204020204" pitchFamily="34" charset="0"/>
              </a:rPr>
              <a:t>?</a:t>
            </a:r>
          </a:p>
          <a:p>
            <a:pPr marL="0" indent="0">
              <a:buNone/>
            </a:pPr>
            <a:endParaRPr lang="it-IT" dirty="0">
              <a:latin typeface="Corbel" panose="020B0503020204020204" pitchFamily="34" charset="0"/>
            </a:endParaRPr>
          </a:p>
          <a:p>
            <a:pPr marL="0" indent="0">
              <a:buNone/>
            </a:pPr>
            <a:r>
              <a:rPr lang="it-IT" dirty="0" err="1">
                <a:latin typeface="Corbel" panose="020B0503020204020204" pitchFamily="34" charset="0"/>
              </a:rPr>
              <a:t>Which</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the </a:t>
            </a:r>
            <a:r>
              <a:rPr lang="it-IT" dirty="0" err="1">
                <a:latin typeface="Corbel" panose="020B0503020204020204" pitchFamily="34" charset="0"/>
              </a:rPr>
              <a:t>most</a:t>
            </a:r>
            <a:r>
              <a:rPr lang="it-IT" dirty="0">
                <a:latin typeface="Corbel" panose="020B0503020204020204" pitchFamily="34" charset="0"/>
              </a:rPr>
              <a:t> </a:t>
            </a:r>
            <a:r>
              <a:rPr lang="it-IT" dirty="0" err="1">
                <a:latin typeface="Corbel" panose="020B0503020204020204" pitchFamily="34" charset="0"/>
              </a:rPr>
              <a:t>effective</a:t>
            </a:r>
            <a:r>
              <a:rPr lang="it-IT" dirty="0">
                <a:latin typeface="Corbel" panose="020B0503020204020204" pitchFamily="34" charset="0"/>
              </a:rPr>
              <a:t> </a:t>
            </a:r>
            <a:r>
              <a:rPr lang="it-IT" dirty="0" err="1">
                <a:latin typeface="Corbel" panose="020B0503020204020204" pitchFamily="34" charset="0"/>
              </a:rPr>
              <a:t>approach</a:t>
            </a:r>
            <a:r>
              <a:rPr lang="it-IT" dirty="0">
                <a:latin typeface="Corbel" panose="020B0503020204020204" pitchFamily="34" charset="0"/>
              </a:rPr>
              <a:t> for *</a:t>
            </a:r>
            <a:r>
              <a:rPr lang="it-IT" dirty="0" err="1">
                <a:latin typeface="Corbel" panose="020B0503020204020204" pitchFamily="34" charset="0"/>
              </a:rPr>
              <a:t>you</a:t>
            </a:r>
            <a:r>
              <a:rPr lang="it-IT" dirty="0">
                <a:latin typeface="Corbel" panose="020B0503020204020204" pitchFamily="34" charset="0"/>
              </a:rPr>
              <a:t>* to </a:t>
            </a:r>
            <a:r>
              <a:rPr lang="it-IT" dirty="0" err="1">
                <a:latin typeface="Corbel" panose="020B0503020204020204" pitchFamily="34" charset="0"/>
              </a:rPr>
              <a:t>learn</a:t>
            </a:r>
            <a:r>
              <a:rPr lang="it-IT" dirty="0">
                <a:latin typeface="Corbel" panose="020B0503020204020204" pitchFamily="34" charset="0"/>
              </a:rPr>
              <a:t>? </a:t>
            </a:r>
          </a:p>
          <a:p>
            <a:pPr marL="0" indent="0">
              <a:buNone/>
            </a:pPr>
            <a:endParaRPr lang="it-IT" dirty="0">
              <a:latin typeface="Corbel" panose="020B0503020204020204" pitchFamily="34" charset="0"/>
            </a:endParaRPr>
          </a:p>
          <a:p>
            <a:pPr marL="0" indent="0">
              <a:buNone/>
            </a:pPr>
            <a:r>
              <a:rPr lang="it-IT" sz="3300" dirty="0" err="1">
                <a:latin typeface="Corbel" panose="020B0503020204020204" pitchFamily="34" charset="0"/>
              </a:rPr>
              <a:t>Make</a:t>
            </a:r>
            <a:r>
              <a:rPr lang="it-IT" sz="3300" dirty="0">
                <a:latin typeface="Corbel" panose="020B0503020204020204" pitchFamily="34" charset="0"/>
              </a:rPr>
              <a:t> a list of </a:t>
            </a:r>
            <a:r>
              <a:rPr lang="it-IT" sz="3300" dirty="0" err="1">
                <a:latin typeface="Corbel" panose="020B0503020204020204" pitchFamily="34" charset="0"/>
              </a:rPr>
              <a:t>three</a:t>
            </a:r>
            <a:r>
              <a:rPr lang="it-IT" sz="3300" dirty="0">
                <a:latin typeface="Corbel" panose="020B0503020204020204" pitchFamily="34" charset="0"/>
              </a:rPr>
              <a:t> </a:t>
            </a:r>
            <a:r>
              <a:rPr lang="it-IT" sz="3300" dirty="0" err="1">
                <a:latin typeface="Corbel" panose="020B0503020204020204" pitchFamily="34" charset="0"/>
              </a:rPr>
              <a:t>approaches</a:t>
            </a:r>
            <a:r>
              <a:rPr lang="it-IT" sz="3300" dirty="0">
                <a:latin typeface="Corbel" panose="020B0503020204020204" pitchFamily="34" charset="0"/>
              </a:rPr>
              <a:t> </a:t>
            </a:r>
            <a:r>
              <a:rPr lang="it-IT" sz="3300" dirty="0" err="1">
                <a:latin typeface="Corbel" panose="020B0503020204020204" pitchFamily="34" charset="0"/>
              </a:rPr>
              <a:t>that</a:t>
            </a:r>
            <a:r>
              <a:rPr lang="it-IT" sz="3300" dirty="0">
                <a:latin typeface="Corbel" panose="020B0503020204020204" pitchFamily="34" charset="0"/>
              </a:rPr>
              <a:t> work for </a:t>
            </a:r>
            <a:r>
              <a:rPr lang="it-IT" sz="3300" dirty="0" err="1">
                <a:latin typeface="Corbel" panose="020B0503020204020204" pitchFamily="34" charset="0"/>
              </a:rPr>
              <a:t>you</a:t>
            </a:r>
            <a:r>
              <a:rPr lang="it-IT" sz="3300" dirty="0">
                <a:latin typeface="Corbel" panose="020B0503020204020204" pitchFamily="34" charset="0"/>
              </a:rPr>
              <a:t> </a:t>
            </a:r>
            <a:r>
              <a:rPr lang="it-IT" sz="3300" dirty="0" err="1">
                <a:latin typeface="Corbel" panose="020B0503020204020204" pitchFamily="34" charset="0"/>
              </a:rPr>
              <a:t>when</a:t>
            </a:r>
            <a:r>
              <a:rPr lang="it-IT" sz="3300" dirty="0">
                <a:latin typeface="Corbel" panose="020B0503020204020204" pitchFamily="34" charset="0"/>
              </a:rPr>
              <a:t> </a:t>
            </a:r>
            <a:r>
              <a:rPr lang="it-IT" sz="3300" dirty="0" err="1">
                <a:latin typeface="Corbel" panose="020B0503020204020204" pitchFamily="34" charset="0"/>
              </a:rPr>
              <a:t>you</a:t>
            </a:r>
            <a:r>
              <a:rPr lang="it-IT" sz="3300" dirty="0">
                <a:latin typeface="Corbel" panose="020B0503020204020204" pitchFamily="34" charset="0"/>
              </a:rPr>
              <a:t> </a:t>
            </a:r>
            <a:r>
              <a:rPr lang="it-IT" sz="3300" dirty="0" err="1">
                <a:latin typeface="Corbel" panose="020B0503020204020204" pitchFamily="34" charset="0"/>
              </a:rPr>
              <a:t>want</a:t>
            </a:r>
            <a:r>
              <a:rPr lang="it-IT" sz="3300" dirty="0">
                <a:latin typeface="Corbel" panose="020B0503020204020204" pitchFamily="34" charset="0"/>
              </a:rPr>
              <a:t> to </a:t>
            </a:r>
            <a:r>
              <a:rPr lang="it-IT" sz="3300" dirty="0" err="1">
                <a:latin typeface="Corbel" panose="020B0503020204020204" pitchFamily="34" charset="0"/>
              </a:rPr>
              <a:t>learn</a:t>
            </a:r>
            <a:r>
              <a:rPr lang="it-IT" sz="3300" dirty="0">
                <a:latin typeface="Corbel" panose="020B0503020204020204" pitchFamily="34" charset="0"/>
              </a:rPr>
              <a:t> </a:t>
            </a:r>
            <a:r>
              <a:rPr lang="it-IT" sz="3300" dirty="0" err="1">
                <a:latin typeface="Corbel" panose="020B0503020204020204" pitchFamily="34" charset="0"/>
              </a:rPr>
              <a:t>something</a:t>
            </a:r>
            <a:r>
              <a:rPr lang="it-IT" sz="3300" dirty="0">
                <a:latin typeface="Corbel" panose="020B0503020204020204" pitchFamily="34" charset="0"/>
              </a:rPr>
              <a:t> new (from the </a:t>
            </a:r>
            <a:r>
              <a:rPr lang="it-IT" sz="3300" dirty="0" err="1">
                <a:latin typeface="Corbel" panose="020B0503020204020204" pitchFamily="34" charset="0"/>
              </a:rPr>
              <a:t>most</a:t>
            </a:r>
            <a:r>
              <a:rPr lang="it-IT" sz="3300" dirty="0">
                <a:latin typeface="Corbel" panose="020B0503020204020204" pitchFamily="34" charset="0"/>
              </a:rPr>
              <a:t> to the </a:t>
            </a:r>
            <a:r>
              <a:rPr lang="it-IT" sz="3300" dirty="0" err="1">
                <a:latin typeface="Corbel" panose="020B0503020204020204" pitchFamily="34" charset="0"/>
              </a:rPr>
              <a:t>less</a:t>
            </a:r>
            <a:r>
              <a:rPr lang="it-IT" sz="3300" dirty="0">
                <a:latin typeface="Corbel" panose="020B0503020204020204" pitchFamily="34" charset="0"/>
              </a:rPr>
              <a:t> </a:t>
            </a:r>
            <a:r>
              <a:rPr lang="it-IT" sz="3300" dirty="0" err="1">
                <a:latin typeface="Corbel" panose="020B0503020204020204" pitchFamily="34" charset="0"/>
              </a:rPr>
              <a:t>effective</a:t>
            </a:r>
            <a:r>
              <a:rPr lang="it-IT" sz="3300" dirty="0">
                <a:latin typeface="Corbel" panose="020B0503020204020204" pitchFamily="34" charset="0"/>
              </a:rPr>
              <a:t> </a:t>
            </a:r>
            <a:r>
              <a:rPr lang="it-IT" sz="3300" dirty="0" err="1">
                <a:latin typeface="Corbel" panose="020B0503020204020204" pitchFamily="34" charset="0"/>
              </a:rPr>
              <a:t>one</a:t>
            </a:r>
            <a:r>
              <a:rPr lang="it-IT" sz="3300" dirty="0">
                <a:latin typeface="Corbel" panose="020B0503020204020204" pitchFamily="34" charset="0"/>
              </a:rPr>
              <a:t>). </a:t>
            </a:r>
            <a:r>
              <a:rPr lang="it-IT" sz="3300" dirty="0" err="1">
                <a:latin typeface="Corbel" panose="020B0503020204020204" pitchFamily="34" charset="0"/>
              </a:rPr>
              <a:t>Discuss</a:t>
            </a:r>
            <a:r>
              <a:rPr lang="it-IT" sz="3300" dirty="0">
                <a:latin typeface="Corbel" panose="020B0503020204020204" pitchFamily="34" charset="0"/>
              </a:rPr>
              <a:t> </a:t>
            </a:r>
            <a:r>
              <a:rPr lang="it-IT" sz="3300" dirty="0" err="1">
                <a:latin typeface="Corbel" panose="020B0503020204020204" pitchFamily="34" charset="0"/>
              </a:rPr>
              <a:t>it</a:t>
            </a:r>
            <a:r>
              <a:rPr lang="it-IT" sz="3300" dirty="0">
                <a:latin typeface="Corbel" panose="020B0503020204020204" pitchFamily="34" charset="0"/>
              </a:rPr>
              <a:t> with </a:t>
            </a:r>
            <a:r>
              <a:rPr lang="it-IT" sz="3300" dirty="0" err="1">
                <a:latin typeface="Corbel" panose="020B0503020204020204" pitchFamily="34" charset="0"/>
              </a:rPr>
              <a:t>your</a:t>
            </a:r>
            <a:r>
              <a:rPr lang="it-IT" sz="3300" dirty="0">
                <a:latin typeface="Corbel" panose="020B0503020204020204" pitchFamily="34" charset="0"/>
              </a:rPr>
              <a:t> partner and compare. </a:t>
            </a:r>
          </a:p>
        </p:txBody>
      </p:sp>
    </p:spTree>
    <p:extLst>
      <p:ext uri="{BB962C8B-B14F-4D97-AF65-F5344CB8AC3E}">
        <p14:creationId xmlns:p14="http://schemas.microsoft.com/office/powerpoint/2010/main" val="194567074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E1D2E-11EA-1841-B286-32F5DD5B1281}"/>
              </a:ext>
            </a:extLst>
          </p:cNvPr>
          <p:cNvSpPr>
            <a:spLocks noGrp="1"/>
          </p:cNvSpPr>
          <p:nvPr>
            <p:ph type="title"/>
          </p:nvPr>
        </p:nvSpPr>
        <p:spPr>
          <a:xfrm>
            <a:off x="526676" y="365125"/>
            <a:ext cx="10515600" cy="1325563"/>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CB5FECA7-A09C-4546-9726-94541E941251}"/>
              </a:ext>
            </a:extLst>
          </p:cNvPr>
          <p:cNvSpPr>
            <a:spLocks noGrp="1"/>
          </p:cNvSpPr>
          <p:nvPr>
            <p:ph idx="1"/>
          </p:nvPr>
        </p:nvSpPr>
        <p:spPr>
          <a:xfrm>
            <a:off x="526676" y="1690688"/>
            <a:ext cx="11138647" cy="4351338"/>
          </a:xfrm>
        </p:spPr>
        <p:txBody>
          <a:bodyPr>
            <a:normAutofit/>
          </a:bodyPr>
          <a:lstStyle/>
          <a:p>
            <a:r>
              <a:rPr lang="it-IT" dirty="0" err="1">
                <a:latin typeface="Corbel" panose="020B0503020204020204" pitchFamily="34" charset="0"/>
              </a:rPr>
              <a:t>things</a:t>
            </a:r>
            <a:r>
              <a:rPr lang="it-IT" dirty="0">
                <a:latin typeface="Corbel" panose="020B0503020204020204" pitchFamily="34" charset="0"/>
              </a:rPr>
              <a:t> </a:t>
            </a:r>
            <a:r>
              <a:rPr lang="it-IT" dirty="0" err="1">
                <a:latin typeface="Corbel" panose="020B0503020204020204" pitchFamily="34" charset="0"/>
              </a:rPr>
              <a:t>that</a:t>
            </a:r>
            <a:r>
              <a:rPr lang="it-IT" dirty="0">
                <a:latin typeface="Corbel" panose="020B0503020204020204" pitchFamily="34" charset="0"/>
              </a:rPr>
              <a:t> create an </a:t>
            </a:r>
            <a:r>
              <a:rPr lang="it-IT" dirty="0" err="1">
                <a:latin typeface="Corbel" panose="020B0503020204020204" pitchFamily="34" charset="0"/>
              </a:rPr>
              <a:t>emotional</a:t>
            </a:r>
            <a:r>
              <a:rPr lang="it-IT" dirty="0">
                <a:latin typeface="Corbel" panose="020B0503020204020204" pitchFamily="34" charset="0"/>
              </a:rPr>
              <a:t> </a:t>
            </a:r>
            <a:r>
              <a:rPr lang="it-IT" dirty="0" err="1">
                <a:latin typeface="Corbel" panose="020B0503020204020204" pitchFamily="34" charset="0"/>
              </a:rPr>
              <a:t>reaction</a:t>
            </a:r>
            <a:r>
              <a:rPr lang="it-IT" dirty="0">
                <a:latin typeface="Corbel" panose="020B0503020204020204" pitchFamily="34" charset="0"/>
              </a:rPr>
              <a:t> </a:t>
            </a:r>
            <a:r>
              <a:rPr lang="it-IT" dirty="0" err="1">
                <a:latin typeface="Corbel" panose="020B0503020204020204" pitchFamily="34" charset="0"/>
              </a:rPr>
              <a:t>will</a:t>
            </a:r>
            <a:r>
              <a:rPr lang="it-IT" dirty="0">
                <a:latin typeface="Corbel" panose="020B0503020204020204" pitchFamily="34" charset="0"/>
              </a:rPr>
              <a:t> be </a:t>
            </a:r>
            <a:r>
              <a:rPr lang="it-IT" dirty="0" err="1">
                <a:latin typeface="Corbel" panose="020B0503020204020204" pitchFamily="34" charset="0"/>
              </a:rPr>
              <a:t>better</a:t>
            </a:r>
            <a:r>
              <a:rPr lang="it-IT" dirty="0">
                <a:latin typeface="Corbel" panose="020B0503020204020204" pitchFamily="34" charset="0"/>
              </a:rPr>
              <a:t> </a:t>
            </a:r>
            <a:r>
              <a:rPr lang="it-IT" dirty="0" err="1">
                <a:latin typeface="Corbel" panose="020B0503020204020204" pitchFamily="34" charset="0"/>
              </a:rPr>
              <a:t>remembered</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emotion</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necessary</a:t>
            </a:r>
            <a:r>
              <a:rPr lang="it-IT" dirty="0">
                <a:latin typeface="Corbel" panose="020B0503020204020204" pitchFamily="34" charset="0"/>
              </a:rPr>
              <a:t> for </a:t>
            </a:r>
            <a:r>
              <a:rPr lang="it-IT" dirty="0" err="1">
                <a:latin typeface="Corbel" panose="020B0503020204020204" pitchFamily="34" charset="0"/>
              </a:rPr>
              <a:t>learning</a:t>
            </a:r>
            <a:r>
              <a:rPr lang="it-IT" dirty="0">
                <a:latin typeface="Corbel" panose="020B0503020204020204" pitchFamily="34" charset="0"/>
              </a:rPr>
              <a:t> (and </a:t>
            </a:r>
            <a:r>
              <a:rPr lang="it-IT" dirty="0" err="1">
                <a:latin typeface="Corbel" panose="020B0503020204020204" pitchFamily="34" charset="0"/>
              </a:rPr>
              <a:t>it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definitely</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r>
              <a:rPr lang="it-IT" dirty="0">
                <a:latin typeface="Corbel" panose="020B0503020204020204" pitchFamily="34" charset="0"/>
              </a:rPr>
              <a:t>!)</a:t>
            </a:r>
          </a:p>
          <a:p>
            <a:r>
              <a:rPr lang="it-IT" dirty="0" err="1">
                <a:latin typeface="Corbel" panose="020B0503020204020204" pitchFamily="34" charset="0"/>
              </a:rPr>
              <a:t>if</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don't</a:t>
            </a:r>
            <a:r>
              <a:rPr lang="it-IT" dirty="0">
                <a:latin typeface="Corbel" panose="020B0503020204020204" pitchFamily="34" charset="0"/>
              </a:rPr>
              <a:t> </a:t>
            </a:r>
            <a:r>
              <a:rPr lang="it-IT" dirty="0" err="1">
                <a:latin typeface="Corbel" panose="020B0503020204020204" pitchFamily="34" charset="0"/>
              </a:rPr>
              <a:t>pay</a:t>
            </a:r>
            <a:r>
              <a:rPr lang="it-IT" dirty="0">
                <a:latin typeface="Corbel" panose="020B0503020204020204" pitchFamily="34" charset="0"/>
              </a:rPr>
              <a:t> </a:t>
            </a:r>
            <a:r>
              <a:rPr lang="it-IT" dirty="0" err="1">
                <a:latin typeface="Corbel" panose="020B0503020204020204" pitchFamily="34" charset="0"/>
              </a:rPr>
              <a:t>attention</a:t>
            </a:r>
            <a:r>
              <a:rPr lang="it-IT" dirty="0">
                <a:latin typeface="Corbel" panose="020B0503020204020204" pitchFamily="34" charset="0"/>
              </a:rPr>
              <a:t> to </a:t>
            </a:r>
            <a:r>
              <a:rPr lang="it-IT" dirty="0" err="1">
                <a:latin typeface="Corbel" panose="020B0503020204020204" pitchFamily="34" charset="0"/>
              </a:rPr>
              <a:t>something</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can't</a:t>
            </a:r>
            <a:r>
              <a:rPr lang="it-IT" dirty="0">
                <a:latin typeface="Corbel" panose="020B0503020204020204" pitchFamily="34" charset="0"/>
              </a:rPr>
              <a:t> </a:t>
            </a:r>
            <a:r>
              <a:rPr lang="it-IT" dirty="0" err="1">
                <a:latin typeface="Corbel" panose="020B0503020204020204" pitchFamily="34" charset="0"/>
              </a:rPr>
              <a:t>learn</a:t>
            </a:r>
            <a:r>
              <a:rPr lang="it-IT" dirty="0">
                <a:latin typeface="Corbel" panose="020B0503020204020204" pitchFamily="34" charset="0"/>
              </a:rPr>
              <a:t> </a:t>
            </a:r>
            <a:r>
              <a:rPr lang="it-IT" dirty="0" err="1">
                <a:latin typeface="Corbel" panose="020B0503020204020204" pitchFamily="34" charset="0"/>
              </a:rPr>
              <a:t>it</a:t>
            </a:r>
            <a:endParaRPr lang="it-IT" dirty="0">
              <a:latin typeface="Corbel" panose="020B0503020204020204" pitchFamily="34" charset="0"/>
            </a:endParaRPr>
          </a:p>
          <a:p>
            <a:r>
              <a:rPr lang="it-IT" dirty="0" err="1">
                <a:latin typeface="Corbel" panose="020B0503020204020204" pitchFamily="34" charset="0"/>
              </a:rPr>
              <a:t>repetition</a:t>
            </a:r>
            <a:r>
              <a:rPr lang="it-IT" dirty="0">
                <a:latin typeface="Corbel" panose="020B0503020204020204" pitchFamily="34" charset="0"/>
              </a:rPr>
              <a:t> </a:t>
            </a:r>
            <a:r>
              <a:rPr lang="it-IT" dirty="0" err="1">
                <a:latin typeface="Corbel" panose="020B0503020204020204" pitchFamily="34" charset="0"/>
              </a:rPr>
              <a:t>helps</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repetition</a:t>
            </a:r>
            <a:r>
              <a:rPr lang="it-IT" dirty="0">
                <a:latin typeface="Corbel" panose="020B0503020204020204" pitchFamily="34" charset="0"/>
              </a:rPr>
              <a:t> alone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endParaRPr lang="it-IT" dirty="0">
              <a:latin typeface="Corbel" panose="020B0503020204020204" pitchFamily="34" charset="0"/>
            </a:endParaRPr>
          </a:p>
          <a:p>
            <a:r>
              <a:rPr lang="it-IT" dirty="0" err="1">
                <a:latin typeface="Corbel" panose="020B0503020204020204" pitchFamily="34" charset="0"/>
              </a:rPr>
              <a:t>wanting</a:t>
            </a:r>
            <a:r>
              <a:rPr lang="it-IT" dirty="0">
                <a:latin typeface="Corbel" panose="020B0503020204020204" pitchFamily="34" charset="0"/>
              </a:rPr>
              <a:t> to </a:t>
            </a:r>
            <a:r>
              <a:rPr lang="it-IT" dirty="0" err="1">
                <a:latin typeface="Corbel" panose="020B0503020204020204" pitchFamily="34" charset="0"/>
              </a:rPr>
              <a:t>remember</a:t>
            </a:r>
            <a:r>
              <a:rPr lang="it-IT" dirty="0">
                <a:latin typeface="Corbel" panose="020B0503020204020204" pitchFamily="34" charset="0"/>
              </a:rPr>
              <a:t> </a:t>
            </a:r>
            <a:r>
              <a:rPr lang="it-IT" dirty="0" err="1">
                <a:latin typeface="Corbel" panose="020B0503020204020204" pitchFamily="34" charset="0"/>
              </a:rPr>
              <a:t>something</a:t>
            </a:r>
            <a:r>
              <a:rPr lang="it-IT" dirty="0">
                <a:latin typeface="Corbel" panose="020B0503020204020204" pitchFamily="34" charset="0"/>
              </a:rPr>
              <a:t> </a:t>
            </a:r>
            <a:r>
              <a:rPr lang="it-IT" dirty="0" err="1">
                <a:latin typeface="Corbel" panose="020B0503020204020204" pitchFamily="34" charset="0"/>
              </a:rPr>
              <a:t>has</a:t>
            </a:r>
            <a:r>
              <a:rPr lang="it-IT" dirty="0">
                <a:latin typeface="Corbel" panose="020B0503020204020204" pitchFamily="34" charset="0"/>
              </a:rPr>
              <a:t> </a:t>
            </a:r>
            <a:r>
              <a:rPr lang="it-IT" dirty="0" err="1">
                <a:latin typeface="Corbel" panose="020B0503020204020204" pitchFamily="34" charset="0"/>
              </a:rPr>
              <a:t>little</a:t>
            </a:r>
            <a:r>
              <a:rPr lang="it-IT" dirty="0">
                <a:latin typeface="Corbel" panose="020B0503020204020204" pitchFamily="34" charset="0"/>
              </a:rPr>
              <a:t> or no </a:t>
            </a:r>
            <a:r>
              <a:rPr lang="it-IT" dirty="0" err="1">
                <a:latin typeface="Corbel" panose="020B0503020204020204" pitchFamily="34" charset="0"/>
              </a:rPr>
              <a:t>effect</a:t>
            </a:r>
            <a:endParaRPr lang="it-IT" dirty="0">
              <a:latin typeface="Corbel" panose="020B0503020204020204" pitchFamily="34" charset="0"/>
            </a:endParaRPr>
          </a:p>
          <a:p>
            <a:r>
              <a:rPr lang="it-IT" dirty="0" err="1">
                <a:latin typeface="Corbel" panose="020B0503020204020204" pitchFamily="34" charset="0"/>
              </a:rPr>
              <a:t>thinking</a:t>
            </a:r>
            <a:r>
              <a:rPr lang="it-IT" dirty="0">
                <a:latin typeface="Corbel" panose="020B0503020204020204" pitchFamily="34" charset="0"/>
              </a:rPr>
              <a:t> </a:t>
            </a:r>
            <a:r>
              <a:rPr lang="it-IT" dirty="0" err="1">
                <a:latin typeface="Corbel" panose="020B0503020204020204" pitchFamily="34" charset="0"/>
              </a:rPr>
              <a:t>about</a:t>
            </a:r>
            <a:r>
              <a:rPr lang="it-IT" dirty="0">
                <a:latin typeface="Corbel" panose="020B0503020204020204" pitchFamily="34" charset="0"/>
              </a:rPr>
              <a:t> </a:t>
            </a:r>
            <a:r>
              <a:rPr lang="it-IT" dirty="0" err="1">
                <a:latin typeface="Corbel" panose="020B0503020204020204" pitchFamily="34" charset="0"/>
              </a:rPr>
              <a:t>meaning</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good</a:t>
            </a:r>
            <a:r>
              <a:rPr lang="it-IT" dirty="0">
                <a:latin typeface="Corbel" panose="020B0503020204020204" pitchFamily="34" charset="0"/>
              </a:rPr>
              <a:t> for </a:t>
            </a:r>
            <a:r>
              <a:rPr lang="it-IT" dirty="0" err="1">
                <a:latin typeface="Corbel" panose="020B0503020204020204" pitchFamily="34" charset="0"/>
              </a:rPr>
              <a:t>memory</a:t>
            </a:r>
            <a:endParaRPr lang="it-IT" dirty="0">
              <a:latin typeface="Corbel" panose="020B0503020204020204" pitchFamily="34" charset="0"/>
            </a:endParaRPr>
          </a:p>
          <a:p>
            <a:r>
              <a:rPr lang="it-IT" dirty="0" err="1">
                <a:solidFill>
                  <a:schemeClr val="bg1"/>
                </a:solidFill>
                <a:latin typeface="Corbel" panose="020B0503020204020204" pitchFamily="34" charset="0"/>
              </a:rPr>
              <a:t>practice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makes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long </a:t>
            </a:r>
            <a:r>
              <a:rPr lang="it-IT" dirty="0" err="1">
                <a:solidFill>
                  <a:schemeClr val="bg1"/>
                </a:solidFill>
                <a:latin typeface="Corbel" panose="020B0503020204020204" pitchFamily="34" charset="0"/>
              </a:rPr>
              <a:t>lasting</a:t>
            </a:r>
            <a:endParaRPr lang="it-IT" dirty="0">
              <a:solidFill>
                <a:schemeClr val="bg1"/>
              </a:solidFill>
              <a:latin typeface="Corbel" panose="020B0503020204020204" pitchFamily="34" charset="0"/>
            </a:endParaRPr>
          </a:p>
          <a:p>
            <a:r>
              <a:rPr lang="it-IT" dirty="0" err="1">
                <a:solidFill>
                  <a:schemeClr val="bg1"/>
                </a:solidFill>
                <a:latin typeface="Corbel" panose="020B0503020204020204" pitchFamily="34" charset="0"/>
              </a:rPr>
              <a:t>spaced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practice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of </a:t>
            </a:r>
            <a:r>
              <a:rPr lang="it-IT" dirty="0" err="1">
                <a:solidFill>
                  <a:schemeClr val="bg1"/>
                </a:solidFill>
                <a:latin typeface="Corbel" panose="020B0503020204020204" pitchFamily="34" charset="0"/>
              </a:rPr>
              <a:t>great</a:t>
            </a:r>
            <a:r>
              <a:rPr lang="it-IT" dirty="0">
                <a:solidFill>
                  <a:schemeClr val="bg1"/>
                </a:solidFill>
                <a:latin typeface="Corbel" panose="020B0503020204020204" pitchFamily="34" charset="0"/>
              </a:rPr>
              <a:t> benefit for </a:t>
            </a:r>
            <a:r>
              <a:rPr lang="it-IT" dirty="0" err="1">
                <a:solidFill>
                  <a:schemeClr val="bg1"/>
                </a:solidFill>
                <a:latin typeface="Corbel" panose="020B0503020204020204" pitchFamily="34" charset="0"/>
              </a:rPr>
              <a:t>memory</a:t>
            </a:r>
            <a:endParaRPr lang="it-IT" dirty="0">
              <a:solidFill>
                <a:schemeClr val="bg1"/>
              </a:solidFill>
              <a:latin typeface="Corbel" panose="020B0503020204020204" pitchFamily="34" charset="0"/>
            </a:endParaRPr>
          </a:p>
          <a:p>
            <a:endParaRPr lang="it-IT" dirty="0">
              <a:latin typeface="Corbel" panose="020B0503020204020204" pitchFamily="34" charset="0"/>
            </a:endParaRPr>
          </a:p>
        </p:txBody>
      </p:sp>
    </p:spTree>
    <p:extLst>
      <p:ext uri="{BB962C8B-B14F-4D97-AF65-F5344CB8AC3E}">
        <p14:creationId xmlns:p14="http://schemas.microsoft.com/office/powerpoint/2010/main" val="391101780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E1D2E-11EA-1841-B286-32F5DD5B1281}"/>
              </a:ext>
            </a:extLst>
          </p:cNvPr>
          <p:cNvSpPr>
            <a:spLocks noGrp="1"/>
          </p:cNvSpPr>
          <p:nvPr>
            <p:ph type="title"/>
          </p:nvPr>
        </p:nvSpPr>
        <p:spPr>
          <a:xfrm>
            <a:off x="526676" y="365125"/>
            <a:ext cx="10515600" cy="1325563"/>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CB5FECA7-A09C-4546-9726-94541E941251}"/>
              </a:ext>
            </a:extLst>
          </p:cNvPr>
          <p:cNvSpPr>
            <a:spLocks noGrp="1"/>
          </p:cNvSpPr>
          <p:nvPr>
            <p:ph idx="1"/>
          </p:nvPr>
        </p:nvSpPr>
        <p:spPr>
          <a:xfrm>
            <a:off x="526676" y="1690688"/>
            <a:ext cx="11138647" cy="4351338"/>
          </a:xfrm>
        </p:spPr>
        <p:txBody>
          <a:bodyPr>
            <a:normAutofit/>
          </a:bodyPr>
          <a:lstStyle/>
          <a:p>
            <a:r>
              <a:rPr lang="it-IT" dirty="0" err="1">
                <a:latin typeface="Corbel" panose="020B0503020204020204" pitchFamily="34" charset="0"/>
              </a:rPr>
              <a:t>things</a:t>
            </a:r>
            <a:r>
              <a:rPr lang="it-IT" dirty="0">
                <a:latin typeface="Corbel" panose="020B0503020204020204" pitchFamily="34" charset="0"/>
              </a:rPr>
              <a:t> </a:t>
            </a:r>
            <a:r>
              <a:rPr lang="it-IT" dirty="0" err="1">
                <a:latin typeface="Corbel" panose="020B0503020204020204" pitchFamily="34" charset="0"/>
              </a:rPr>
              <a:t>that</a:t>
            </a:r>
            <a:r>
              <a:rPr lang="it-IT" dirty="0">
                <a:latin typeface="Corbel" panose="020B0503020204020204" pitchFamily="34" charset="0"/>
              </a:rPr>
              <a:t> create an </a:t>
            </a:r>
            <a:r>
              <a:rPr lang="it-IT" dirty="0" err="1">
                <a:latin typeface="Corbel" panose="020B0503020204020204" pitchFamily="34" charset="0"/>
              </a:rPr>
              <a:t>emotional</a:t>
            </a:r>
            <a:r>
              <a:rPr lang="it-IT" dirty="0">
                <a:latin typeface="Corbel" panose="020B0503020204020204" pitchFamily="34" charset="0"/>
              </a:rPr>
              <a:t> </a:t>
            </a:r>
            <a:r>
              <a:rPr lang="it-IT" dirty="0" err="1">
                <a:latin typeface="Corbel" panose="020B0503020204020204" pitchFamily="34" charset="0"/>
              </a:rPr>
              <a:t>reaction</a:t>
            </a:r>
            <a:r>
              <a:rPr lang="it-IT" dirty="0">
                <a:latin typeface="Corbel" panose="020B0503020204020204" pitchFamily="34" charset="0"/>
              </a:rPr>
              <a:t> </a:t>
            </a:r>
            <a:r>
              <a:rPr lang="it-IT" dirty="0" err="1">
                <a:latin typeface="Corbel" panose="020B0503020204020204" pitchFamily="34" charset="0"/>
              </a:rPr>
              <a:t>will</a:t>
            </a:r>
            <a:r>
              <a:rPr lang="it-IT" dirty="0">
                <a:latin typeface="Corbel" panose="020B0503020204020204" pitchFamily="34" charset="0"/>
              </a:rPr>
              <a:t> be </a:t>
            </a:r>
            <a:r>
              <a:rPr lang="it-IT" dirty="0" err="1">
                <a:latin typeface="Corbel" panose="020B0503020204020204" pitchFamily="34" charset="0"/>
              </a:rPr>
              <a:t>better</a:t>
            </a:r>
            <a:r>
              <a:rPr lang="it-IT" dirty="0">
                <a:latin typeface="Corbel" panose="020B0503020204020204" pitchFamily="34" charset="0"/>
              </a:rPr>
              <a:t> </a:t>
            </a:r>
            <a:r>
              <a:rPr lang="it-IT" dirty="0" err="1">
                <a:latin typeface="Corbel" panose="020B0503020204020204" pitchFamily="34" charset="0"/>
              </a:rPr>
              <a:t>remembered</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emotion</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necessary</a:t>
            </a:r>
            <a:r>
              <a:rPr lang="it-IT" dirty="0">
                <a:latin typeface="Corbel" panose="020B0503020204020204" pitchFamily="34" charset="0"/>
              </a:rPr>
              <a:t> for </a:t>
            </a:r>
            <a:r>
              <a:rPr lang="it-IT" dirty="0" err="1">
                <a:latin typeface="Corbel" panose="020B0503020204020204" pitchFamily="34" charset="0"/>
              </a:rPr>
              <a:t>learning</a:t>
            </a:r>
            <a:r>
              <a:rPr lang="it-IT" dirty="0">
                <a:latin typeface="Corbel" panose="020B0503020204020204" pitchFamily="34" charset="0"/>
              </a:rPr>
              <a:t> (and </a:t>
            </a:r>
            <a:r>
              <a:rPr lang="it-IT" dirty="0" err="1">
                <a:latin typeface="Corbel" panose="020B0503020204020204" pitchFamily="34" charset="0"/>
              </a:rPr>
              <a:t>it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definitely</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r>
              <a:rPr lang="it-IT" dirty="0">
                <a:latin typeface="Corbel" panose="020B0503020204020204" pitchFamily="34" charset="0"/>
              </a:rPr>
              <a:t>!)</a:t>
            </a:r>
          </a:p>
          <a:p>
            <a:r>
              <a:rPr lang="it-IT" dirty="0" err="1">
                <a:latin typeface="Corbel" panose="020B0503020204020204" pitchFamily="34" charset="0"/>
              </a:rPr>
              <a:t>if</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don't</a:t>
            </a:r>
            <a:r>
              <a:rPr lang="it-IT" dirty="0">
                <a:latin typeface="Corbel" panose="020B0503020204020204" pitchFamily="34" charset="0"/>
              </a:rPr>
              <a:t> </a:t>
            </a:r>
            <a:r>
              <a:rPr lang="it-IT" dirty="0" err="1">
                <a:latin typeface="Corbel" panose="020B0503020204020204" pitchFamily="34" charset="0"/>
              </a:rPr>
              <a:t>pay</a:t>
            </a:r>
            <a:r>
              <a:rPr lang="it-IT" dirty="0">
                <a:latin typeface="Corbel" panose="020B0503020204020204" pitchFamily="34" charset="0"/>
              </a:rPr>
              <a:t> </a:t>
            </a:r>
            <a:r>
              <a:rPr lang="it-IT" dirty="0" err="1">
                <a:latin typeface="Corbel" panose="020B0503020204020204" pitchFamily="34" charset="0"/>
              </a:rPr>
              <a:t>attention</a:t>
            </a:r>
            <a:r>
              <a:rPr lang="it-IT" dirty="0">
                <a:latin typeface="Corbel" panose="020B0503020204020204" pitchFamily="34" charset="0"/>
              </a:rPr>
              <a:t> to </a:t>
            </a:r>
            <a:r>
              <a:rPr lang="it-IT" dirty="0" err="1">
                <a:latin typeface="Corbel" panose="020B0503020204020204" pitchFamily="34" charset="0"/>
              </a:rPr>
              <a:t>something</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can't</a:t>
            </a:r>
            <a:r>
              <a:rPr lang="it-IT" dirty="0">
                <a:latin typeface="Corbel" panose="020B0503020204020204" pitchFamily="34" charset="0"/>
              </a:rPr>
              <a:t> </a:t>
            </a:r>
            <a:r>
              <a:rPr lang="it-IT" dirty="0" err="1">
                <a:latin typeface="Corbel" panose="020B0503020204020204" pitchFamily="34" charset="0"/>
              </a:rPr>
              <a:t>learn</a:t>
            </a:r>
            <a:r>
              <a:rPr lang="it-IT" dirty="0">
                <a:latin typeface="Corbel" panose="020B0503020204020204" pitchFamily="34" charset="0"/>
              </a:rPr>
              <a:t> </a:t>
            </a:r>
            <a:r>
              <a:rPr lang="it-IT" dirty="0" err="1">
                <a:latin typeface="Corbel" panose="020B0503020204020204" pitchFamily="34" charset="0"/>
              </a:rPr>
              <a:t>it</a:t>
            </a:r>
            <a:endParaRPr lang="it-IT" dirty="0">
              <a:latin typeface="Corbel" panose="020B0503020204020204" pitchFamily="34" charset="0"/>
            </a:endParaRPr>
          </a:p>
          <a:p>
            <a:r>
              <a:rPr lang="it-IT" dirty="0" err="1">
                <a:latin typeface="Corbel" panose="020B0503020204020204" pitchFamily="34" charset="0"/>
              </a:rPr>
              <a:t>repetition</a:t>
            </a:r>
            <a:r>
              <a:rPr lang="it-IT" dirty="0">
                <a:latin typeface="Corbel" panose="020B0503020204020204" pitchFamily="34" charset="0"/>
              </a:rPr>
              <a:t> </a:t>
            </a:r>
            <a:r>
              <a:rPr lang="it-IT" dirty="0" err="1">
                <a:latin typeface="Corbel" panose="020B0503020204020204" pitchFamily="34" charset="0"/>
              </a:rPr>
              <a:t>helps</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repetition</a:t>
            </a:r>
            <a:r>
              <a:rPr lang="it-IT" dirty="0">
                <a:latin typeface="Corbel" panose="020B0503020204020204" pitchFamily="34" charset="0"/>
              </a:rPr>
              <a:t> alone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endParaRPr lang="it-IT" dirty="0">
              <a:latin typeface="Corbel" panose="020B0503020204020204" pitchFamily="34" charset="0"/>
            </a:endParaRPr>
          </a:p>
          <a:p>
            <a:r>
              <a:rPr lang="it-IT" dirty="0" err="1">
                <a:latin typeface="Corbel" panose="020B0503020204020204" pitchFamily="34" charset="0"/>
              </a:rPr>
              <a:t>wanting</a:t>
            </a:r>
            <a:r>
              <a:rPr lang="it-IT" dirty="0">
                <a:latin typeface="Corbel" panose="020B0503020204020204" pitchFamily="34" charset="0"/>
              </a:rPr>
              <a:t> to </a:t>
            </a:r>
            <a:r>
              <a:rPr lang="it-IT" dirty="0" err="1">
                <a:latin typeface="Corbel" panose="020B0503020204020204" pitchFamily="34" charset="0"/>
              </a:rPr>
              <a:t>remember</a:t>
            </a:r>
            <a:r>
              <a:rPr lang="it-IT" dirty="0">
                <a:latin typeface="Corbel" panose="020B0503020204020204" pitchFamily="34" charset="0"/>
              </a:rPr>
              <a:t> </a:t>
            </a:r>
            <a:r>
              <a:rPr lang="it-IT" dirty="0" err="1">
                <a:latin typeface="Corbel" panose="020B0503020204020204" pitchFamily="34" charset="0"/>
              </a:rPr>
              <a:t>something</a:t>
            </a:r>
            <a:r>
              <a:rPr lang="it-IT" dirty="0">
                <a:latin typeface="Corbel" panose="020B0503020204020204" pitchFamily="34" charset="0"/>
              </a:rPr>
              <a:t> </a:t>
            </a:r>
            <a:r>
              <a:rPr lang="it-IT" dirty="0" err="1">
                <a:latin typeface="Corbel" panose="020B0503020204020204" pitchFamily="34" charset="0"/>
              </a:rPr>
              <a:t>has</a:t>
            </a:r>
            <a:r>
              <a:rPr lang="it-IT" dirty="0">
                <a:latin typeface="Corbel" panose="020B0503020204020204" pitchFamily="34" charset="0"/>
              </a:rPr>
              <a:t> </a:t>
            </a:r>
            <a:r>
              <a:rPr lang="it-IT" dirty="0" err="1">
                <a:latin typeface="Corbel" panose="020B0503020204020204" pitchFamily="34" charset="0"/>
              </a:rPr>
              <a:t>little</a:t>
            </a:r>
            <a:r>
              <a:rPr lang="it-IT" dirty="0">
                <a:latin typeface="Corbel" panose="020B0503020204020204" pitchFamily="34" charset="0"/>
              </a:rPr>
              <a:t> or no </a:t>
            </a:r>
            <a:r>
              <a:rPr lang="it-IT" dirty="0" err="1">
                <a:latin typeface="Corbel" panose="020B0503020204020204" pitchFamily="34" charset="0"/>
              </a:rPr>
              <a:t>effect</a:t>
            </a:r>
            <a:endParaRPr lang="it-IT" dirty="0">
              <a:latin typeface="Corbel" panose="020B0503020204020204" pitchFamily="34" charset="0"/>
            </a:endParaRPr>
          </a:p>
          <a:p>
            <a:r>
              <a:rPr lang="it-IT" dirty="0" err="1">
                <a:latin typeface="Corbel" panose="020B0503020204020204" pitchFamily="34" charset="0"/>
              </a:rPr>
              <a:t>thinking</a:t>
            </a:r>
            <a:r>
              <a:rPr lang="it-IT" dirty="0">
                <a:latin typeface="Corbel" panose="020B0503020204020204" pitchFamily="34" charset="0"/>
              </a:rPr>
              <a:t> </a:t>
            </a:r>
            <a:r>
              <a:rPr lang="it-IT" dirty="0" err="1">
                <a:latin typeface="Corbel" panose="020B0503020204020204" pitchFamily="34" charset="0"/>
              </a:rPr>
              <a:t>about</a:t>
            </a:r>
            <a:r>
              <a:rPr lang="it-IT" dirty="0">
                <a:latin typeface="Corbel" panose="020B0503020204020204" pitchFamily="34" charset="0"/>
              </a:rPr>
              <a:t> </a:t>
            </a:r>
            <a:r>
              <a:rPr lang="it-IT" dirty="0" err="1">
                <a:latin typeface="Corbel" panose="020B0503020204020204" pitchFamily="34" charset="0"/>
              </a:rPr>
              <a:t>meaning</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good</a:t>
            </a:r>
            <a:r>
              <a:rPr lang="it-IT" dirty="0">
                <a:latin typeface="Corbel" panose="020B0503020204020204" pitchFamily="34" charset="0"/>
              </a:rPr>
              <a:t> for </a:t>
            </a:r>
            <a:r>
              <a:rPr lang="it-IT" dirty="0" err="1">
                <a:latin typeface="Corbel" panose="020B0503020204020204" pitchFamily="34" charset="0"/>
              </a:rPr>
              <a:t>memory</a:t>
            </a:r>
            <a:endParaRPr lang="it-IT" dirty="0">
              <a:latin typeface="Corbel" panose="020B0503020204020204" pitchFamily="34" charset="0"/>
            </a:endParaRPr>
          </a:p>
          <a:p>
            <a:r>
              <a:rPr lang="it-IT" dirty="0" err="1">
                <a:latin typeface="Corbel" panose="020B0503020204020204" pitchFamily="34" charset="0"/>
              </a:rPr>
              <a:t>practice</a:t>
            </a:r>
            <a:r>
              <a:rPr lang="it-IT" dirty="0">
                <a:latin typeface="Corbel" panose="020B0503020204020204" pitchFamily="34" charset="0"/>
              </a:rPr>
              <a:t> </a:t>
            </a:r>
            <a:r>
              <a:rPr lang="it-IT" dirty="0" err="1">
                <a:latin typeface="Corbel" panose="020B0503020204020204" pitchFamily="34" charset="0"/>
              </a:rPr>
              <a:t>makes</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long </a:t>
            </a:r>
            <a:r>
              <a:rPr lang="it-IT" dirty="0" err="1">
                <a:latin typeface="Corbel" panose="020B0503020204020204" pitchFamily="34" charset="0"/>
              </a:rPr>
              <a:t>lasting</a:t>
            </a:r>
            <a:endParaRPr lang="it-IT" dirty="0">
              <a:latin typeface="Corbel" panose="020B0503020204020204" pitchFamily="34" charset="0"/>
            </a:endParaRPr>
          </a:p>
          <a:p>
            <a:r>
              <a:rPr lang="it-IT" dirty="0" err="1">
                <a:solidFill>
                  <a:schemeClr val="bg1"/>
                </a:solidFill>
                <a:latin typeface="Corbel" panose="020B0503020204020204" pitchFamily="34" charset="0"/>
              </a:rPr>
              <a:t>spaced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practice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of </a:t>
            </a:r>
            <a:r>
              <a:rPr lang="it-IT" dirty="0" err="1">
                <a:solidFill>
                  <a:schemeClr val="bg1"/>
                </a:solidFill>
                <a:latin typeface="Corbel" panose="020B0503020204020204" pitchFamily="34" charset="0"/>
              </a:rPr>
              <a:t>great</a:t>
            </a:r>
            <a:r>
              <a:rPr lang="it-IT" dirty="0">
                <a:solidFill>
                  <a:schemeClr val="bg1"/>
                </a:solidFill>
                <a:latin typeface="Corbel" panose="020B0503020204020204" pitchFamily="34" charset="0"/>
              </a:rPr>
              <a:t> benefit for </a:t>
            </a:r>
            <a:r>
              <a:rPr lang="it-IT" dirty="0" err="1">
                <a:solidFill>
                  <a:schemeClr val="bg1"/>
                </a:solidFill>
                <a:latin typeface="Corbel" panose="020B0503020204020204" pitchFamily="34" charset="0"/>
              </a:rPr>
              <a:t>memory</a:t>
            </a:r>
            <a:endParaRPr lang="it-IT" dirty="0">
              <a:solidFill>
                <a:schemeClr val="bg1"/>
              </a:solidFill>
              <a:latin typeface="Corbel" panose="020B0503020204020204" pitchFamily="34" charset="0"/>
            </a:endParaRPr>
          </a:p>
          <a:p>
            <a:endParaRPr lang="it-IT" dirty="0">
              <a:latin typeface="Corbel" panose="020B0503020204020204" pitchFamily="34" charset="0"/>
            </a:endParaRPr>
          </a:p>
        </p:txBody>
      </p:sp>
    </p:spTree>
    <p:extLst>
      <p:ext uri="{BB962C8B-B14F-4D97-AF65-F5344CB8AC3E}">
        <p14:creationId xmlns:p14="http://schemas.microsoft.com/office/powerpoint/2010/main" val="315013154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E1D2E-11EA-1841-B286-32F5DD5B1281}"/>
              </a:ext>
            </a:extLst>
          </p:cNvPr>
          <p:cNvSpPr>
            <a:spLocks noGrp="1"/>
          </p:cNvSpPr>
          <p:nvPr>
            <p:ph type="title"/>
          </p:nvPr>
        </p:nvSpPr>
        <p:spPr>
          <a:xfrm>
            <a:off x="526676" y="365125"/>
            <a:ext cx="10515600" cy="1325563"/>
          </a:xfrm>
        </p:spPr>
        <p:txBody>
          <a:bodyPr/>
          <a:lstStyle/>
          <a:p>
            <a:r>
              <a:rPr lang="it-IT" dirty="0" err="1">
                <a:latin typeface="Corbel" panose="020B0503020204020204" pitchFamily="34" charset="0"/>
              </a:rPr>
              <a:t>Other</a:t>
            </a:r>
            <a:r>
              <a:rPr lang="it-IT" dirty="0">
                <a:latin typeface="Corbel" panose="020B0503020204020204" pitchFamily="34" charset="0"/>
              </a:rPr>
              <a:t> </a:t>
            </a:r>
            <a:r>
              <a:rPr lang="it-IT" dirty="0" err="1">
                <a:latin typeface="Corbel" panose="020B0503020204020204" pitchFamily="34" charset="0"/>
              </a:rPr>
              <a:t>factors</a:t>
            </a:r>
            <a:r>
              <a:rPr lang="it-IT" dirty="0">
                <a:latin typeface="Corbel" panose="020B0503020204020204" pitchFamily="34" charset="0"/>
              </a:rPr>
              <a:t> </a:t>
            </a:r>
            <a:r>
              <a:rPr lang="it-IT" dirty="0" err="1">
                <a:latin typeface="Corbel" panose="020B0503020204020204" pitchFamily="34" charset="0"/>
              </a:rPr>
              <a:t>facilitating</a:t>
            </a:r>
            <a:r>
              <a:rPr lang="it-IT" dirty="0">
                <a:latin typeface="Corbel" panose="020B0503020204020204" pitchFamily="34" charset="0"/>
              </a:rPr>
              <a:t> </a:t>
            </a:r>
            <a:r>
              <a:rPr lang="it-IT" dirty="0" err="1">
                <a:latin typeface="Corbel" panose="020B0503020204020204" pitchFamily="34" charset="0"/>
              </a:rPr>
              <a:t>memory</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CB5FECA7-A09C-4546-9726-94541E941251}"/>
              </a:ext>
            </a:extLst>
          </p:cNvPr>
          <p:cNvSpPr>
            <a:spLocks noGrp="1"/>
          </p:cNvSpPr>
          <p:nvPr>
            <p:ph idx="1"/>
          </p:nvPr>
        </p:nvSpPr>
        <p:spPr>
          <a:xfrm>
            <a:off x="526676" y="1690688"/>
            <a:ext cx="11138647" cy="4351338"/>
          </a:xfrm>
        </p:spPr>
        <p:txBody>
          <a:bodyPr>
            <a:normAutofit/>
          </a:bodyPr>
          <a:lstStyle/>
          <a:p>
            <a:r>
              <a:rPr lang="it-IT" dirty="0" err="1">
                <a:latin typeface="Corbel" panose="020B0503020204020204" pitchFamily="34" charset="0"/>
              </a:rPr>
              <a:t>things</a:t>
            </a:r>
            <a:r>
              <a:rPr lang="it-IT" dirty="0">
                <a:latin typeface="Corbel" panose="020B0503020204020204" pitchFamily="34" charset="0"/>
              </a:rPr>
              <a:t> </a:t>
            </a:r>
            <a:r>
              <a:rPr lang="it-IT" dirty="0" err="1">
                <a:latin typeface="Corbel" panose="020B0503020204020204" pitchFamily="34" charset="0"/>
              </a:rPr>
              <a:t>that</a:t>
            </a:r>
            <a:r>
              <a:rPr lang="it-IT" dirty="0">
                <a:latin typeface="Corbel" panose="020B0503020204020204" pitchFamily="34" charset="0"/>
              </a:rPr>
              <a:t> create an </a:t>
            </a:r>
            <a:r>
              <a:rPr lang="it-IT" dirty="0" err="1">
                <a:latin typeface="Corbel" panose="020B0503020204020204" pitchFamily="34" charset="0"/>
              </a:rPr>
              <a:t>emotional</a:t>
            </a:r>
            <a:r>
              <a:rPr lang="it-IT" dirty="0">
                <a:latin typeface="Corbel" panose="020B0503020204020204" pitchFamily="34" charset="0"/>
              </a:rPr>
              <a:t> </a:t>
            </a:r>
            <a:r>
              <a:rPr lang="it-IT" dirty="0" err="1">
                <a:latin typeface="Corbel" panose="020B0503020204020204" pitchFamily="34" charset="0"/>
              </a:rPr>
              <a:t>reaction</a:t>
            </a:r>
            <a:r>
              <a:rPr lang="it-IT" dirty="0">
                <a:latin typeface="Corbel" panose="020B0503020204020204" pitchFamily="34" charset="0"/>
              </a:rPr>
              <a:t> </a:t>
            </a:r>
            <a:r>
              <a:rPr lang="it-IT" dirty="0" err="1">
                <a:latin typeface="Corbel" panose="020B0503020204020204" pitchFamily="34" charset="0"/>
              </a:rPr>
              <a:t>will</a:t>
            </a:r>
            <a:r>
              <a:rPr lang="it-IT" dirty="0">
                <a:latin typeface="Corbel" panose="020B0503020204020204" pitchFamily="34" charset="0"/>
              </a:rPr>
              <a:t> be </a:t>
            </a:r>
            <a:r>
              <a:rPr lang="it-IT" dirty="0" err="1">
                <a:latin typeface="Corbel" panose="020B0503020204020204" pitchFamily="34" charset="0"/>
              </a:rPr>
              <a:t>better</a:t>
            </a:r>
            <a:r>
              <a:rPr lang="it-IT" dirty="0">
                <a:latin typeface="Corbel" panose="020B0503020204020204" pitchFamily="34" charset="0"/>
              </a:rPr>
              <a:t> </a:t>
            </a:r>
            <a:r>
              <a:rPr lang="it-IT" dirty="0" err="1">
                <a:latin typeface="Corbel" panose="020B0503020204020204" pitchFamily="34" charset="0"/>
              </a:rPr>
              <a:t>remembered</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emotion</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necessary</a:t>
            </a:r>
            <a:r>
              <a:rPr lang="it-IT" dirty="0">
                <a:latin typeface="Corbel" panose="020B0503020204020204" pitchFamily="34" charset="0"/>
              </a:rPr>
              <a:t> for </a:t>
            </a:r>
            <a:r>
              <a:rPr lang="it-IT" dirty="0" err="1">
                <a:latin typeface="Corbel" panose="020B0503020204020204" pitchFamily="34" charset="0"/>
              </a:rPr>
              <a:t>learning</a:t>
            </a:r>
            <a:r>
              <a:rPr lang="it-IT" dirty="0">
                <a:latin typeface="Corbel" panose="020B0503020204020204" pitchFamily="34" charset="0"/>
              </a:rPr>
              <a:t> (and </a:t>
            </a:r>
            <a:r>
              <a:rPr lang="it-IT" dirty="0" err="1">
                <a:latin typeface="Corbel" panose="020B0503020204020204" pitchFamily="34" charset="0"/>
              </a:rPr>
              <a:t>it</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definitely</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r>
              <a:rPr lang="it-IT" dirty="0">
                <a:latin typeface="Corbel" panose="020B0503020204020204" pitchFamily="34" charset="0"/>
              </a:rPr>
              <a:t>!)</a:t>
            </a:r>
          </a:p>
          <a:p>
            <a:r>
              <a:rPr lang="it-IT" dirty="0" err="1">
                <a:latin typeface="Corbel" panose="020B0503020204020204" pitchFamily="34" charset="0"/>
              </a:rPr>
              <a:t>if</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don't</a:t>
            </a:r>
            <a:r>
              <a:rPr lang="it-IT" dirty="0">
                <a:latin typeface="Corbel" panose="020B0503020204020204" pitchFamily="34" charset="0"/>
              </a:rPr>
              <a:t> </a:t>
            </a:r>
            <a:r>
              <a:rPr lang="it-IT" dirty="0" err="1">
                <a:latin typeface="Corbel" panose="020B0503020204020204" pitchFamily="34" charset="0"/>
              </a:rPr>
              <a:t>pay</a:t>
            </a:r>
            <a:r>
              <a:rPr lang="it-IT" dirty="0">
                <a:latin typeface="Corbel" panose="020B0503020204020204" pitchFamily="34" charset="0"/>
              </a:rPr>
              <a:t> </a:t>
            </a:r>
            <a:r>
              <a:rPr lang="it-IT" dirty="0" err="1">
                <a:latin typeface="Corbel" panose="020B0503020204020204" pitchFamily="34" charset="0"/>
              </a:rPr>
              <a:t>attention</a:t>
            </a:r>
            <a:r>
              <a:rPr lang="it-IT" dirty="0">
                <a:latin typeface="Corbel" panose="020B0503020204020204" pitchFamily="34" charset="0"/>
              </a:rPr>
              <a:t> to </a:t>
            </a:r>
            <a:r>
              <a:rPr lang="it-IT" dirty="0" err="1">
                <a:latin typeface="Corbel" panose="020B0503020204020204" pitchFamily="34" charset="0"/>
              </a:rPr>
              <a:t>something</a:t>
            </a:r>
            <a:r>
              <a:rPr lang="it-IT" dirty="0">
                <a:latin typeface="Corbel" panose="020B0503020204020204" pitchFamily="34" charset="0"/>
              </a:rPr>
              <a:t>, </a:t>
            </a:r>
            <a:r>
              <a:rPr lang="it-IT" dirty="0" err="1">
                <a:latin typeface="Corbel" panose="020B0503020204020204" pitchFamily="34" charset="0"/>
              </a:rPr>
              <a:t>you</a:t>
            </a:r>
            <a:r>
              <a:rPr lang="it-IT" dirty="0">
                <a:latin typeface="Corbel" panose="020B0503020204020204" pitchFamily="34" charset="0"/>
              </a:rPr>
              <a:t> </a:t>
            </a:r>
            <a:r>
              <a:rPr lang="it-IT" dirty="0" err="1">
                <a:latin typeface="Corbel" panose="020B0503020204020204" pitchFamily="34" charset="0"/>
              </a:rPr>
              <a:t>can't</a:t>
            </a:r>
            <a:r>
              <a:rPr lang="it-IT" dirty="0">
                <a:latin typeface="Corbel" panose="020B0503020204020204" pitchFamily="34" charset="0"/>
              </a:rPr>
              <a:t> </a:t>
            </a:r>
            <a:r>
              <a:rPr lang="it-IT" dirty="0" err="1">
                <a:latin typeface="Corbel" panose="020B0503020204020204" pitchFamily="34" charset="0"/>
              </a:rPr>
              <a:t>learn</a:t>
            </a:r>
            <a:r>
              <a:rPr lang="it-IT" dirty="0">
                <a:latin typeface="Corbel" panose="020B0503020204020204" pitchFamily="34" charset="0"/>
              </a:rPr>
              <a:t> </a:t>
            </a:r>
            <a:r>
              <a:rPr lang="it-IT" dirty="0" err="1">
                <a:latin typeface="Corbel" panose="020B0503020204020204" pitchFamily="34" charset="0"/>
              </a:rPr>
              <a:t>it</a:t>
            </a:r>
            <a:endParaRPr lang="it-IT" dirty="0">
              <a:latin typeface="Corbel" panose="020B0503020204020204" pitchFamily="34" charset="0"/>
            </a:endParaRPr>
          </a:p>
          <a:p>
            <a:r>
              <a:rPr lang="it-IT" dirty="0" err="1">
                <a:latin typeface="Corbel" panose="020B0503020204020204" pitchFamily="34" charset="0"/>
              </a:rPr>
              <a:t>repetition</a:t>
            </a:r>
            <a:r>
              <a:rPr lang="it-IT" dirty="0">
                <a:latin typeface="Corbel" panose="020B0503020204020204" pitchFamily="34" charset="0"/>
              </a:rPr>
              <a:t> </a:t>
            </a:r>
            <a:r>
              <a:rPr lang="it-IT" dirty="0" err="1">
                <a:latin typeface="Corbel" panose="020B0503020204020204" pitchFamily="34" charset="0"/>
              </a:rPr>
              <a:t>helps</a:t>
            </a:r>
            <a:r>
              <a:rPr lang="it-IT" dirty="0">
                <a:latin typeface="Corbel" panose="020B0503020204020204" pitchFamily="34" charset="0"/>
              </a:rPr>
              <a:t> </a:t>
            </a:r>
            <a:r>
              <a:rPr lang="it-IT" dirty="0" err="1">
                <a:latin typeface="Corbel" panose="020B0503020204020204" pitchFamily="34" charset="0"/>
              </a:rPr>
              <a:t>but</a:t>
            </a:r>
            <a:r>
              <a:rPr lang="it-IT" dirty="0">
                <a:latin typeface="Corbel" panose="020B0503020204020204" pitchFamily="34" charset="0"/>
              </a:rPr>
              <a:t> </a:t>
            </a:r>
            <a:r>
              <a:rPr lang="it-IT" dirty="0" err="1">
                <a:latin typeface="Corbel" panose="020B0503020204020204" pitchFamily="34" charset="0"/>
              </a:rPr>
              <a:t>repetition</a:t>
            </a:r>
            <a:r>
              <a:rPr lang="it-IT" dirty="0">
                <a:latin typeface="Corbel" panose="020B0503020204020204" pitchFamily="34" charset="0"/>
              </a:rPr>
              <a:t> alone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not</a:t>
            </a:r>
            <a:r>
              <a:rPr lang="it-IT" dirty="0">
                <a:latin typeface="Corbel" panose="020B0503020204020204" pitchFamily="34" charset="0"/>
              </a:rPr>
              <a:t> </a:t>
            </a:r>
            <a:r>
              <a:rPr lang="it-IT" dirty="0" err="1">
                <a:latin typeface="Corbel" panose="020B0503020204020204" pitchFamily="34" charset="0"/>
              </a:rPr>
              <a:t>sufficient</a:t>
            </a:r>
            <a:endParaRPr lang="it-IT" dirty="0">
              <a:latin typeface="Corbel" panose="020B0503020204020204" pitchFamily="34" charset="0"/>
            </a:endParaRPr>
          </a:p>
          <a:p>
            <a:r>
              <a:rPr lang="it-IT" dirty="0" err="1">
                <a:latin typeface="Corbel" panose="020B0503020204020204" pitchFamily="34" charset="0"/>
              </a:rPr>
              <a:t>wanting</a:t>
            </a:r>
            <a:r>
              <a:rPr lang="it-IT" dirty="0">
                <a:latin typeface="Corbel" panose="020B0503020204020204" pitchFamily="34" charset="0"/>
              </a:rPr>
              <a:t> to </a:t>
            </a:r>
            <a:r>
              <a:rPr lang="it-IT" dirty="0" err="1">
                <a:latin typeface="Corbel" panose="020B0503020204020204" pitchFamily="34" charset="0"/>
              </a:rPr>
              <a:t>remember</a:t>
            </a:r>
            <a:r>
              <a:rPr lang="it-IT" dirty="0">
                <a:latin typeface="Corbel" panose="020B0503020204020204" pitchFamily="34" charset="0"/>
              </a:rPr>
              <a:t> </a:t>
            </a:r>
            <a:r>
              <a:rPr lang="it-IT" dirty="0" err="1">
                <a:latin typeface="Corbel" panose="020B0503020204020204" pitchFamily="34" charset="0"/>
              </a:rPr>
              <a:t>something</a:t>
            </a:r>
            <a:r>
              <a:rPr lang="it-IT" dirty="0">
                <a:latin typeface="Corbel" panose="020B0503020204020204" pitchFamily="34" charset="0"/>
              </a:rPr>
              <a:t> </a:t>
            </a:r>
            <a:r>
              <a:rPr lang="it-IT" dirty="0" err="1">
                <a:latin typeface="Corbel" panose="020B0503020204020204" pitchFamily="34" charset="0"/>
              </a:rPr>
              <a:t>has</a:t>
            </a:r>
            <a:r>
              <a:rPr lang="it-IT" dirty="0">
                <a:latin typeface="Corbel" panose="020B0503020204020204" pitchFamily="34" charset="0"/>
              </a:rPr>
              <a:t> </a:t>
            </a:r>
            <a:r>
              <a:rPr lang="it-IT" dirty="0" err="1">
                <a:latin typeface="Corbel" panose="020B0503020204020204" pitchFamily="34" charset="0"/>
              </a:rPr>
              <a:t>little</a:t>
            </a:r>
            <a:r>
              <a:rPr lang="it-IT" dirty="0">
                <a:latin typeface="Corbel" panose="020B0503020204020204" pitchFamily="34" charset="0"/>
              </a:rPr>
              <a:t> or no </a:t>
            </a:r>
            <a:r>
              <a:rPr lang="it-IT" dirty="0" err="1">
                <a:latin typeface="Corbel" panose="020B0503020204020204" pitchFamily="34" charset="0"/>
              </a:rPr>
              <a:t>effect</a:t>
            </a:r>
            <a:endParaRPr lang="it-IT" dirty="0">
              <a:latin typeface="Corbel" panose="020B0503020204020204" pitchFamily="34" charset="0"/>
            </a:endParaRPr>
          </a:p>
          <a:p>
            <a:r>
              <a:rPr lang="it-IT" dirty="0" err="1">
                <a:latin typeface="Corbel" panose="020B0503020204020204" pitchFamily="34" charset="0"/>
              </a:rPr>
              <a:t>thinking</a:t>
            </a:r>
            <a:r>
              <a:rPr lang="it-IT" dirty="0">
                <a:latin typeface="Corbel" panose="020B0503020204020204" pitchFamily="34" charset="0"/>
              </a:rPr>
              <a:t> </a:t>
            </a:r>
            <a:r>
              <a:rPr lang="it-IT" dirty="0" err="1">
                <a:latin typeface="Corbel" panose="020B0503020204020204" pitchFamily="34" charset="0"/>
              </a:rPr>
              <a:t>about</a:t>
            </a:r>
            <a:r>
              <a:rPr lang="it-IT" dirty="0">
                <a:latin typeface="Corbel" panose="020B0503020204020204" pitchFamily="34" charset="0"/>
              </a:rPr>
              <a:t> </a:t>
            </a:r>
            <a:r>
              <a:rPr lang="it-IT" dirty="0" err="1">
                <a:latin typeface="Corbel" panose="020B0503020204020204" pitchFamily="34" charset="0"/>
              </a:rPr>
              <a:t>meaning</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good</a:t>
            </a:r>
            <a:r>
              <a:rPr lang="it-IT" dirty="0">
                <a:latin typeface="Corbel" panose="020B0503020204020204" pitchFamily="34" charset="0"/>
              </a:rPr>
              <a:t> for </a:t>
            </a:r>
            <a:r>
              <a:rPr lang="it-IT" dirty="0" err="1">
                <a:latin typeface="Corbel" panose="020B0503020204020204" pitchFamily="34" charset="0"/>
              </a:rPr>
              <a:t>memory</a:t>
            </a:r>
            <a:endParaRPr lang="it-IT" dirty="0">
              <a:latin typeface="Corbel" panose="020B0503020204020204" pitchFamily="34" charset="0"/>
            </a:endParaRPr>
          </a:p>
          <a:p>
            <a:r>
              <a:rPr lang="it-IT" dirty="0" err="1">
                <a:latin typeface="Corbel" panose="020B0503020204020204" pitchFamily="34" charset="0"/>
              </a:rPr>
              <a:t>practice</a:t>
            </a:r>
            <a:r>
              <a:rPr lang="it-IT" dirty="0">
                <a:latin typeface="Corbel" panose="020B0503020204020204" pitchFamily="34" charset="0"/>
              </a:rPr>
              <a:t> </a:t>
            </a:r>
            <a:r>
              <a:rPr lang="it-IT" dirty="0" err="1">
                <a:latin typeface="Corbel" panose="020B0503020204020204" pitchFamily="34" charset="0"/>
              </a:rPr>
              <a:t>makes</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long </a:t>
            </a:r>
            <a:r>
              <a:rPr lang="it-IT" dirty="0" err="1">
                <a:latin typeface="Corbel" panose="020B0503020204020204" pitchFamily="34" charset="0"/>
              </a:rPr>
              <a:t>lasting</a:t>
            </a:r>
            <a:endParaRPr lang="it-IT" dirty="0">
              <a:latin typeface="Corbel" panose="020B0503020204020204" pitchFamily="34" charset="0"/>
            </a:endParaRPr>
          </a:p>
          <a:p>
            <a:r>
              <a:rPr lang="it-IT" dirty="0" err="1">
                <a:latin typeface="Corbel" panose="020B0503020204020204" pitchFamily="34" charset="0"/>
              </a:rPr>
              <a:t>spaced</a:t>
            </a:r>
            <a:r>
              <a:rPr lang="it-IT" dirty="0">
                <a:latin typeface="Corbel" panose="020B0503020204020204" pitchFamily="34" charset="0"/>
              </a:rPr>
              <a:t> </a:t>
            </a:r>
            <a:r>
              <a:rPr lang="it-IT" dirty="0" err="1">
                <a:latin typeface="Corbel" panose="020B0503020204020204" pitchFamily="34" charset="0"/>
              </a:rPr>
              <a:t>practice</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of </a:t>
            </a:r>
            <a:r>
              <a:rPr lang="it-IT" dirty="0" err="1">
                <a:latin typeface="Corbel" panose="020B0503020204020204" pitchFamily="34" charset="0"/>
              </a:rPr>
              <a:t>great</a:t>
            </a:r>
            <a:r>
              <a:rPr lang="it-IT" dirty="0">
                <a:latin typeface="Corbel" panose="020B0503020204020204" pitchFamily="34" charset="0"/>
              </a:rPr>
              <a:t> benefit for </a:t>
            </a:r>
            <a:r>
              <a:rPr lang="it-IT" dirty="0" err="1">
                <a:latin typeface="Corbel" panose="020B0503020204020204" pitchFamily="34" charset="0"/>
              </a:rPr>
              <a:t>memory</a:t>
            </a:r>
            <a:endParaRPr lang="it-IT" dirty="0">
              <a:latin typeface="Corbel" panose="020B0503020204020204" pitchFamily="34" charset="0"/>
            </a:endParaRPr>
          </a:p>
          <a:p>
            <a:endParaRPr lang="it-IT" dirty="0">
              <a:latin typeface="Corbel" panose="020B0503020204020204" pitchFamily="34" charset="0"/>
            </a:endParaRPr>
          </a:p>
        </p:txBody>
      </p:sp>
    </p:spTree>
    <p:extLst>
      <p:ext uri="{BB962C8B-B14F-4D97-AF65-F5344CB8AC3E}">
        <p14:creationId xmlns:p14="http://schemas.microsoft.com/office/powerpoint/2010/main" val="209424980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7CDC0-3EB2-694E-B072-5F50679D13C3}"/>
              </a:ext>
            </a:extLst>
          </p:cNvPr>
          <p:cNvSpPr>
            <a:spLocks noGrp="1"/>
          </p:cNvSpPr>
          <p:nvPr>
            <p:ph type="title"/>
          </p:nvPr>
        </p:nvSpPr>
        <p:spPr/>
        <p:txBody>
          <a:bodyPr/>
          <a:lstStyle/>
          <a:p>
            <a:r>
              <a:rPr lang="en-US" dirty="0">
                <a:latin typeface="Corbel" panose="020B0503020204020204" pitchFamily="34" charset="0"/>
              </a:rPr>
              <a:t>Cognitive load</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543CA404-5150-F646-8EA4-45D8E886B83E}"/>
              </a:ext>
            </a:extLst>
          </p:cNvPr>
          <p:cNvSpPr>
            <a:spLocks noGrp="1"/>
          </p:cNvSpPr>
          <p:nvPr>
            <p:ph idx="1"/>
          </p:nvPr>
        </p:nvSpPr>
        <p:spPr>
          <a:xfrm>
            <a:off x="685800" y="2943225"/>
            <a:ext cx="10515600" cy="2932642"/>
          </a:xfrm>
        </p:spPr>
        <p:txBody>
          <a:bodyPr/>
          <a:lstStyle/>
          <a:p>
            <a:r>
              <a:rPr lang="it-IT" b="1" dirty="0" err="1">
                <a:latin typeface="Corbel" panose="020B0503020204020204" pitchFamily="34" charset="0"/>
              </a:rPr>
              <a:t>Intrinsic</a:t>
            </a:r>
            <a:r>
              <a:rPr lang="it-IT" b="1" dirty="0">
                <a:latin typeface="Corbel" panose="020B0503020204020204" pitchFamily="34" charset="0"/>
              </a:rPr>
              <a:t> cognitive </a:t>
            </a:r>
            <a:r>
              <a:rPr lang="it-IT" b="1" dirty="0" err="1">
                <a:latin typeface="Corbel" panose="020B0503020204020204" pitchFamily="34" charset="0"/>
              </a:rPr>
              <a:t>load</a:t>
            </a:r>
            <a:r>
              <a:rPr lang="it-IT" dirty="0">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the </a:t>
            </a:r>
            <a:r>
              <a:rPr lang="it-IT" dirty="0" err="1">
                <a:solidFill>
                  <a:schemeClr val="bg1"/>
                </a:solidFill>
                <a:latin typeface="Corbel" panose="020B0503020204020204" pitchFamily="34" charset="0"/>
              </a:rPr>
              <a:t>effort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associated</a:t>
            </a:r>
            <a:r>
              <a:rPr lang="it-IT" dirty="0">
                <a:solidFill>
                  <a:schemeClr val="bg1"/>
                </a:solidFill>
                <a:latin typeface="Corbel" panose="020B0503020204020204" pitchFamily="34" charset="0"/>
              </a:rPr>
              <a:t> with a </a:t>
            </a:r>
            <a:r>
              <a:rPr lang="it-IT" dirty="0" err="1">
                <a:solidFill>
                  <a:schemeClr val="bg1"/>
                </a:solidFill>
                <a:latin typeface="Corbel" panose="020B0503020204020204" pitchFamily="34" charset="0"/>
              </a:rPr>
              <a:t>specific</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topic</a:t>
            </a:r>
            <a:r>
              <a:rPr lang="it-IT" dirty="0">
                <a:solidFill>
                  <a:schemeClr val="bg1"/>
                </a:solidFill>
                <a:latin typeface="Corbel" panose="020B0503020204020204" pitchFamily="34" charset="0"/>
              </a:rPr>
              <a:t> </a:t>
            </a:r>
          </a:p>
          <a:p>
            <a:r>
              <a:rPr lang="it-IT" b="1" dirty="0">
                <a:latin typeface="Corbel" panose="020B0503020204020204" pitchFamily="34" charset="0"/>
              </a:rPr>
              <a:t>Germane cognitive </a:t>
            </a:r>
            <a:r>
              <a:rPr lang="it-IT" b="1" dirty="0" err="1">
                <a:latin typeface="Corbel" panose="020B0503020204020204" pitchFamily="34" charset="0"/>
              </a:rPr>
              <a:t>load</a:t>
            </a:r>
            <a:r>
              <a:rPr lang="it-IT" dirty="0">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the (</a:t>
            </a:r>
            <a:r>
              <a:rPr lang="it-IT" dirty="0" err="1">
                <a:solidFill>
                  <a:schemeClr val="bg1"/>
                </a:solidFill>
                <a:latin typeface="Corbel" panose="020B0503020204020204" pitchFamily="34" charset="0"/>
              </a:rPr>
              <a:t>desirable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mental</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effort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required</a:t>
            </a:r>
            <a:r>
              <a:rPr lang="it-IT" dirty="0">
                <a:solidFill>
                  <a:schemeClr val="bg1"/>
                </a:solidFill>
                <a:latin typeface="Corbel" panose="020B0503020204020204" pitchFamily="34" charset="0"/>
              </a:rPr>
              <a:t> to create </a:t>
            </a:r>
            <a:r>
              <a:rPr lang="it-IT" dirty="0" err="1">
                <a:solidFill>
                  <a:schemeClr val="bg1"/>
                </a:solidFill>
                <a:latin typeface="Corbel" panose="020B0503020204020204" pitchFamily="34" charset="0"/>
              </a:rPr>
              <a:t>linkages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between</a:t>
            </a:r>
            <a:r>
              <a:rPr lang="it-IT" dirty="0">
                <a:solidFill>
                  <a:schemeClr val="bg1"/>
                </a:solidFill>
                <a:latin typeface="Corbel" panose="020B0503020204020204" pitchFamily="34" charset="0"/>
              </a:rPr>
              <a:t> new information and </a:t>
            </a:r>
            <a:r>
              <a:rPr lang="it-IT" dirty="0" err="1">
                <a:solidFill>
                  <a:schemeClr val="bg1"/>
                </a:solidFill>
                <a:latin typeface="Corbel" panose="020B0503020204020204" pitchFamily="34" charset="0"/>
              </a:rPr>
              <a:t>old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which</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one</a:t>
            </a:r>
            <a:r>
              <a:rPr lang="it-IT" dirty="0">
                <a:solidFill>
                  <a:schemeClr val="bg1"/>
                </a:solidFill>
                <a:latin typeface="Corbel" panose="020B0503020204020204" pitchFamily="34" charset="0"/>
              </a:rPr>
              <a:t> of the </a:t>
            </a:r>
            <a:r>
              <a:rPr lang="it-IT" dirty="0" err="1">
                <a:solidFill>
                  <a:schemeClr val="bg1"/>
                </a:solidFill>
                <a:latin typeface="Corbel" panose="020B0503020204020204" pitchFamily="34" charset="0"/>
              </a:rPr>
              <a:t>things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that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distinguishes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from </a:t>
            </a:r>
            <a:r>
              <a:rPr lang="it-IT" dirty="0" err="1">
                <a:solidFill>
                  <a:schemeClr val="bg1"/>
                </a:solidFill>
                <a:latin typeface="Corbel" panose="020B0503020204020204" pitchFamily="34" charset="0"/>
              </a:rPr>
              <a:t>memorisation</a:t>
            </a:r>
            <a:r>
              <a:rPr lang="it-IT" dirty="0">
                <a:solidFill>
                  <a:schemeClr val="bg1"/>
                </a:solidFill>
                <a:latin typeface="Corbel" panose="020B0503020204020204" pitchFamily="34" charset="0"/>
              </a:rPr>
              <a:t>)</a:t>
            </a:r>
          </a:p>
          <a:p>
            <a:r>
              <a:rPr lang="it-IT" b="1" dirty="0" err="1">
                <a:latin typeface="Corbel" panose="020B0503020204020204" pitchFamily="34" charset="0"/>
              </a:rPr>
              <a:t>Extraneous</a:t>
            </a:r>
            <a:r>
              <a:rPr lang="it-IT" b="1" dirty="0">
                <a:latin typeface="Corbel" panose="020B0503020204020204" pitchFamily="34" charset="0"/>
              </a:rPr>
              <a:t> cognitive </a:t>
            </a:r>
            <a:r>
              <a:rPr lang="it-IT" b="1" dirty="0" err="1">
                <a:latin typeface="Corbel" panose="020B0503020204020204" pitchFamily="34" charset="0"/>
              </a:rPr>
              <a:t>load</a:t>
            </a:r>
            <a:r>
              <a:rPr lang="it-IT" dirty="0">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everything</a:t>
            </a:r>
            <a:r>
              <a:rPr lang="it-IT" dirty="0">
                <a:solidFill>
                  <a:schemeClr val="bg1"/>
                </a:solidFill>
                <a:latin typeface="Corbel" panose="020B0503020204020204" pitchFamily="34" charset="0"/>
              </a:rPr>
              <a:t> else </a:t>
            </a:r>
            <a:r>
              <a:rPr lang="it-IT" dirty="0" err="1">
                <a:solidFill>
                  <a:schemeClr val="bg1"/>
                </a:solidFill>
                <a:latin typeface="Corbel" panose="020B0503020204020204" pitchFamily="34" charset="0"/>
              </a:rPr>
              <a:t>that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distracts</a:t>
            </a:r>
            <a:r>
              <a:rPr lang="it-IT" dirty="0">
                <a:solidFill>
                  <a:schemeClr val="bg1"/>
                </a:solidFill>
                <a:latin typeface="Corbel" panose="020B0503020204020204" pitchFamily="34" charset="0"/>
              </a:rPr>
              <a:t> or </a:t>
            </a:r>
            <a:r>
              <a:rPr lang="it-IT" dirty="0" err="1">
                <a:solidFill>
                  <a:schemeClr val="bg1"/>
                </a:solidFill>
                <a:latin typeface="Corbel" panose="020B0503020204020204" pitchFamily="34" charset="0"/>
              </a:rPr>
              <a:t>gets</a:t>
            </a:r>
            <a:r>
              <a:rPr lang="it-IT" dirty="0">
                <a:solidFill>
                  <a:schemeClr val="bg1"/>
                </a:solidFill>
                <a:latin typeface="Corbel" panose="020B0503020204020204" pitchFamily="34" charset="0"/>
              </a:rPr>
              <a:t> in the way. </a:t>
            </a:r>
          </a:p>
        </p:txBody>
      </p:sp>
      <p:sp>
        <p:nvSpPr>
          <p:cNvPr id="4" name="TextBox 3">
            <a:extLst>
              <a:ext uri="{FF2B5EF4-FFF2-40B4-BE49-F238E27FC236}">
                <a16:creationId xmlns:a16="http://schemas.microsoft.com/office/drawing/2014/main" id="{03AE658E-A41A-6547-94EB-E45E60C91237}"/>
              </a:ext>
            </a:extLst>
          </p:cNvPr>
          <p:cNvSpPr txBox="1"/>
          <p:nvPr/>
        </p:nvSpPr>
        <p:spPr>
          <a:xfrm>
            <a:off x="685800" y="1637243"/>
            <a:ext cx="11049000" cy="954107"/>
          </a:xfrm>
          <a:prstGeom prst="rect">
            <a:avLst/>
          </a:prstGeom>
          <a:noFill/>
        </p:spPr>
        <p:txBody>
          <a:bodyPr wrap="square" rtlCol="0">
            <a:spAutoFit/>
          </a:bodyPr>
          <a:lstStyle/>
          <a:p>
            <a:r>
              <a:rPr lang="it-IT" sz="2800" b="1" dirty="0">
                <a:latin typeface="Corbel" panose="020B0503020204020204" pitchFamily="34" charset="0"/>
              </a:rPr>
              <a:t>Cognitive </a:t>
            </a:r>
            <a:r>
              <a:rPr lang="it-IT" sz="2800" b="1" dirty="0" err="1">
                <a:latin typeface="Corbel" panose="020B0503020204020204" pitchFamily="34" charset="0"/>
              </a:rPr>
              <a:t>load</a:t>
            </a:r>
            <a:r>
              <a:rPr lang="it-IT" sz="2800" b="1" dirty="0">
                <a:latin typeface="Corbel" panose="020B0503020204020204" pitchFamily="34" charset="0"/>
              </a:rPr>
              <a:t> </a:t>
            </a:r>
            <a:r>
              <a:rPr lang="it-IT" sz="2800" b="1" dirty="0" err="1">
                <a:latin typeface="Corbel" panose="020B0503020204020204" pitchFamily="34" charset="0"/>
              </a:rPr>
              <a:t>refers</a:t>
            </a:r>
            <a:r>
              <a:rPr lang="it-IT" sz="2800" b="1" dirty="0">
                <a:latin typeface="Corbel" panose="020B0503020204020204" pitchFamily="34" charset="0"/>
              </a:rPr>
              <a:t> to the </a:t>
            </a:r>
            <a:r>
              <a:rPr lang="it-IT" sz="2800" b="1" dirty="0" err="1">
                <a:latin typeface="Corbel" panose="020B0503020204020204" pitchFamily="34" charset="0"/>
              </a:rPr>
              <a:t>total</a:t>
            </a:r>
            <a:r>
              <a:rPr lang="it-IT" sz="2800" b="1" dirty="0">
                <a:latin typeface="Corbel" panose="020B0503020204020204" pitchFamily="34" charset="0"/>
              </a:rPr>
              <a:t> </a:t>
            </a:r>
            <a:r>
              <a:rPr lang="it-IT" sz="2800" b="1" dirty="0" err="1">
                <a:latin typeface="Corbel" panose="020B0503020204020204" pitchFamily="34" charset="0"/>
              </a:rPr>
              <a:t>amount</a:t>
            </a:r>
            <a:r>
              <a:rPr lang="it-IT" sz="2800" b="1" dirty="0">
                <a:latin typeface="Corbel" panose="020B0503020204020204" pitchFamily="34" charset="0"/>
              </a:rPr>
              <a:t> of </a:t>
            </a:r>
            <a:r>
              <a:rPr lang="it-IT" sz="2800" b="1" dirty="0" err="1">
                <a:latin typeface="Corbel" panose="020B0503020204020204" pitchFamily="34" charset="0"/>
              </a:rPr>
              <a:t>mental</a:t>
            </a:r>
            <a:r>
              <a:rPr lang="it-IT" sz="2800" b="1" dirty="0">
                <a:latin typeface="Corbel" panose="020B0503020204020204" pitchFamily="34" charset="0"/>
              </a:rPr>
              <a:t> </a:t>
            </a:r>
            <a:r>
              <a:rPr lang="it-IT" sz="2800" b="1" dirty="0" err="1">
                <a:latin typeface="Corbel" panose="020B0503020204020204" pitchFamily="34" charset="0"/>
              </a:rPr>
              <a:t>effort</a:t>
            </a:r>
            <a:r>
              <a:rPr lang="it-IT" sz="2800" b="1" dirty="0">
                <a:latin typeface="Corbel" panose="020B0503020204020204" pitchFamily="34" charset="0"/>
              </a:rPr>
              <a:t> </a:t>
            </a:r>
            <a:r>
              <a:rPr lang="it-IT" sz="2800" b="1" dirty="0" err="1">
                <a:latin typeface="Corbel" panose="020B0503020204020204" pitchFamily="34" charset="0"/>
              </a:rPr>
              <a:t>being</a:t>
            </a:r>
            <a:r>
              <a:rPr lang="it-IT" sz="2800" b="1" dirty="0">
                <a:latin typeface="Corbel" panose="020B0503020204020204" pitchFamily="34" charset="0"/>
              </a:rPr>
              <a:t> </a:t>
            </a:r>
            <a:r>
              <a:rPr lang="it-IT" sz="2800" b="1" dirty="0" err="1">
                <a:latin typeface="Corbel" panose="020B0503020204020204" pitchFamily="34" charset="0"/>
              </a:rPr>
              <a:t>used</a:t>
            </a:r>
            <a:r>
              <a:rPr lang="it-IT" sz="2800" b="1" dirty="0">
                <a:latin typeface="Corbel" panose="020B0503020204020204" pitchFamily="34" charset="0"/>
              </a:rPr>
              <a:t> in the </a:t>
            </a:r>
            <a:r>
              <a:rPr lang="it-IT" sz="2800" b="1" dirty="0" err="1">
                <a:latin typeface="Corbel" panose="020B0503020204020204" pitchFamily="34" charset="0"/>
              </a:rPr>
              <a:t>working</a:t>
            </a:r>
            <a:r>
              <a:rPr lang="it-IT" sz="2800" b="1" dirty="0">
                <a:latin typeface="Corbel" panose="020B0503020204020204" pitchFamily="34" charset="0"/>
              </a:rPr>
              <a:t> </a:t>
            </a:r>
            <a:r>
              <a:rPr lang="it-IT" sz="2800" b="1" dirty="0" err="1">
                <a:latin typeface="Corbel" panose="020B0503020204020204" pitchFamily="34" charset="0"/>
              </a:rPr>
              <a:t>memory</a:t>
            </a:r>
            <a:endParaRPr lang="it-IT" sz="2800" b="1" dirty="0">
              <a:latin typeface="Corbel" panose="020B0503020204020204" pitchFamily="34" charset="0"/>
            </a:endParaRPr>
          </a:p>
        </p:txBody>
      </p:sp>
    </p:spTree>
    <p:extLst>
      <p:ext uri="{BB962C8B-B14F-4D97-AF65-F5344CB8AC3E}">
        <p14:creationId xmlns:p14="http://schemas.microsoft.com/office/powerpoint/2010/main" val="66353301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7CDC0-3EB2-694E-B072-5F50679D13C3}"/>
              </a:ext>
            </a:extLst>
          </p:cNvPr>
          <p:cNvSpPr>
            <a:spLocks noGrp="1"/>
          </p:cNvSpPr>
          <p:nvPr>
            <p:ph type="title"/>
          </p:nvPr>
        </p:nvSpPr>
        <p:spPr/>
        <p:txBody>
          <a:bodyPr/>
          <a:lstStyle/>
          <a:p>
            <a:r>
              <a:rPr lang="en-US" dirty="0">
                <a:latin typeface="Corbel" panose="020B0503020204020204" pitchFamily="34" charset="0"/>
              </a:rPr>
              <a:t>Cognitive load</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543CA404-5150-F646-8EA4-45D8E886B83E}"/>
              </a:ext>
            </a:extLst>
          </p:cNvPr>
          <p:cNvSpPr>
            <a:spLocks noGrp="1"/>
          </p:cNvSpPr>
          <p:nvPr>
            <p:ph idx="1"/>
          </p:nvPr>
        </p:nvSpPr>
        <p:spPr>
          <a:xfrm>
            <a:off x="685800" y="2943225"/>
            <a:ext cx="10515600" cy="2932642"/>
          </a:xfrm>
        </p:spPr>
        <p:txBody>
          <a:bodyPr/>
          <a:lstStyle/>
          <a:p>
            <a:r>
              <a:rPr lang="it-IT" b="1" dirty="0" err="1">
                <a:latin typeface="Corbel" panose="020B0503020204020204" pitchFamily="34" charset="0"/>
              </a:rPr>
              <a:t>Intrinsic</a:t>
            </a:r>
            <a:r>
              <a:rPr lang="it-IT" b="1" dirty="0">
                <a:latin typeface="Corbel" panose="020B0503020204020204" pitchFamily="34" charset="0"/>
              </a:rPr>
              <a:t> cognitive </a:t>
            </a:r>
            <a:r>
              <a:rPr lang="it-IT" b="1" dirty="0" err="1">
                <a:latin typeface="Corbel" panose="020B0503020204020204" pitchFamily="34" charset="0"/>
              </a:rPr>
              <a:t>load</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the </a:t>
            </a:r>
            <a:r>
              <a:rPr lang="it-IT" dirty="0" err="1">
                <a:latin typeface="Corbel" panose="020B0503020204020204" pitchFamily="34" charset="0"/>
              </a:rPr>
              <a:t>effort</a:t>
            </a:r>
            <a:r>
              <a:rPr lang="it-IT" dirty="0">
                <a:latin typeface="Corbel" panose="020B0503020204020204" pitchFamily="34" charset="0"/>
              </a:rPr>
              <a:t> </a:t>
            </a:r>
            <a:r>
              <a:rPr lang="it-IT" dirty="0" err="1">
                <a:latin typeface="Corbel" panose="020B0503020204020204" pitchFamily="34" charset="0"/>
              </a:rPr>
              <a:t>associated</a:t>
            </a:r>
            <a:r>
              <a:rPr lang="it-IT" dirty="0">
                <a:latin typeface="Corbel" panose="020B0503020204020204" pitchFamily="34" charset="0"/>
              </a:rPr>
              <a:t> with a </a:t>
            </a:r>
            <a:r>
              <a:rPr lang="it-IT" dirty="0" err="1">
                <a:latin typeface="Corbel" panose="020B0503020204020204" pitchFamily="34" charset="0"/>
              </a:rPr>
              <a:t>specific</a:t>
            </a:r>
            <a:r>
              <a:rPr lang="it-IT" dirty="0">
                <a:latin typeface="Corbel" panose="020B0503020204020204" pitchFamily="34" charset="0"/>
              </a:rPr>
              <a:t> </a:t>
            </a:r>
            <a:r>
              <a:rPr lang="it-IT" dirty="0" err="1">
                <a:latin typeface="Corbel" panose="020B0503020204020204" pitchFamily="34" charset="0"/>
              </a:rPr>
              <a:t>topic</a:t>
            </a:r>
            <a:r>
              <a:rPr lang="it-IT" dirty="0">
                <a:latin typeface="Corbel" panose="020B0503020204020204" pitchFamily="34" charset="0"/>
              </a:rPr>
              <a:t> </a:t>
            </a:r>
          </a:p>
          <a:p>
            <a:r>
              <a:rPr lang="it-IT" b="1" dirty="0">
                <a:latin typeface="Corbel" panose="020B0503020204020204" pitchFamily="34" charset="0"/>
              </a:rPr>
              <a:t>Germane cognitive </a:t>
            </a:r>
            <a:r>
              <a:rPr lang="it-IT" b="1" dirty="0" err="1">
                <a:latin typeface="Corbel" panose="020B0503020204020204" pitchFamily="34" charset="0"/>
              </a:rPr>
              <a:t>load</a:t>
            </a:r>
            <a:r>
              <a:rPr lang="it-IT" dirty="0">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the (</a:t>
            </a:r>
            <a:r>
              <a:rPr lang="it-IT" dirty="0" err="1">
                <a:solidFill>
                  <a:schemeClr val="bg1"/>
                </a:solidFill>
                <a:latin typeface="Corbel" panose="020B0503020204020204" pitchFamily="34" charset="0"/>
              </a:rPr>
              <a:t>desirable</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mental</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effort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required</a:t>
            </a:r>
            <a:r>
              <a:rPr lang="it-IT" dirty="0">
                <a:solidFill>
                  <a:schemeClr val="bg1"/>
                </a:solidFill>
                <a:latin typeface="Corbel" panose="020B0503020204020204" pitchFamily="34" charset="0"/>
              </a:rPr>
              <a:t> to create </a:t>
            </a:r>
            <a:r>
              <a:rPr lang="it-IT" dirty="0" err="1">
                <a:solidFill>
                  <a:schemeClr val="bg1"/>
                </a:solidFill>
                <a:latin typeface="Corbel" panose="020B0503020204020204" pitchFamily="34" charset="0"/>
              </a:rPr>
              <a:t>linkages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between</a:t>
            </a:r>
            <a:r>
              <a:rPr lang="it-IT" dirty="0">
                <a:solidFill>
                  <a:schemeClr val="bg1"/>
                </a:solidFill>
                <a:latin typeface="Corbel" panose="020B0503020204020204" pitchFamily="34" charset="0"/>
              </a:rPr>
              <a:t> new information and </a:t>
            </a:r>
            <a:r>
              <a:rPr lang="it-IT" dirty="0" err="1">
                <a:solidFill>
                  <a:schemeClr val="bg1"/>
                </a:solidFill>
                <a:latin typeface="Corbel" panose="020B0503020204020204" pitchFamily="34" charset="0"/>
              </a:rPr>
              <a:t>old</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which</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one</a:t>
            </a:r>
            <a:r>
              <a:rPr lang="it-IT" dirty="0">
                <a:solidFill>
                  <a:schemeClr val="bg1"/>
                </a:solidFill>
                <a:latin typeface="Corbel" panose="020B0503020204020204" pitchFamily="34" charset="0"/>
              </a:rPr>
              <a:t> of the </a:t>
            </a:r>
            <a:r>
              <a:rPr lang="it-IT" dirty="0" err="1">
                <a:solidFill>
                  <a:schemeClr val="bg1"/>
                </a:solidFill>
                <a:latin typeface="Corbel" panose="020B0503020204020204" pitchFamily="34" charset="0"/>
              </a:rPr>
              <a:t>things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that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distinguishes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learning</a:t>
            </a:r>
            <a:r>
              <a:rPr lang="it-IT" dirty="0">
                <a:solidFill>
                  <a:schemeClr val="bg1"/>
                </a:solidFill>
                <a:latin typeface="Corbel" panose="020B0503020204020204" pitchFamily="34" charset="0"/>
              </a:rPr>
              <a:t> from </a:t>
            </a:r>
            <a:r>
              <a:rPr lang="it-IT" dirty="0" err="1">
                <a:solidFill>
                  <a:schemeClr val="bg1"/>
                </a:solidFill>
                <a:latin typeface="Corbel" panose="020B0503020204020204" pitchFamily="34" charset="0"/>
              </a:rPr>
              <a:t>memorisation</a:t>
            </a:r>
            <a:r>
              <a:rPr lang="it-IT" dirty="0">
                <a:solidFill>
                  <a:schemeClr val="bg1"/>
                </a:solidFill>
                <a:latin typeface="Corbel" panose="020B0503020204020204" pitchFamily="34" charset="0"/>
              </a:rPr>
              <a:t>)</a:t>
            </a:r>
          </a:p>
          <a:p>
            <a:r>
              <a:rPr lang="it-IT" b="1" dirty="0" err="1">
                <a:latin typeface="Corbel" panose="020B0503020204020204" pitchFamily="34" charset="0"/>
              </a:rPr>
              <a:t>Extraneous</a:t>
            </a:r>
            <a:r>
              <a:rPr lang="it-IT" b="1" dirty="0">
                <a:latin typeface="Corbel" panose="020B0503020204020204" pitchFamily="34" charset="0"/>
              </a:rPr>
              <a:t> cognitive </a:t>
            </a:r>
            <a:r>
              <a:rPr lang="it-IT" b="1" dirty="0" err="1">
                <a:latin typeface="Corbel" panose="020B0503020204020204" pitchFamily="34" charset="0"/>
              </a:rPr>
              <a:t>load</a:t>
            </a:r>
            <a:r>
              <a:rPr lang="it-IT" dirty="0">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everything</a:t>
            </a:r>
            <a:r>
              <a:rPr lang="it-IT" dirty="0">
                <a:solidFill>
                  <a:schemeClr val="bg1"/>
                </a:solidFill>
                <a:latin typeface="Corbel" panose="020B0503020204020204" pitchFamily="34" charset="0"/>
              </a:rPr>
              <a:t> else </a:t>
            </a:r>
            <a:r>
              <a:rPr lang="it-IT" dirty="0" err="1">
                <a:solidFill>
                  <a:schemeClr val="bg1"/>
                </a:solidFill>
                <a:latin typeface="Corbel" panose="020B0503020204020204" pitchFamily="34" charset="0"/>
              </a:rPr>
              <a:t>that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distracts</a:t>
            </a:r>
            <a:r>
              <a:rPr lang="it-IT" dirty="0">
                <a:solidFill>
                  <a:schemeClr val="bg1"/>
                </a:solidFill>
                <a:latin typeface="Corbel" panose="020B0503020204020204" pitchFamily="34" charset="0"/>
              </a:rPr>
              <a:t> or </a:t>
            </a:r>
            <a:r>
              <a:rPr lang="it-IT" dirty="0" err="1">
                <a:solidFill>
                  <a:schemeClr val="bg1"/>
                </a:solidFill>
                <a:latin typeface="Corbel" panose="020B0503020204020204" pitchFamily="34" charset="0"/>
              </a:rPr>
              <a:t>gets</a:t>
            </a:r>
            <a:r>
              <a:rPr lang="it-IT" dirty="0">
                <a:solidFill>
                  <a:schemeClr val="bg1"/>
                </a:solidFill>
                <a:latin typeface="Corbel" panose="020B0503020204020204" pitchFamily="34" charset="0"/>
              </a:rPr>
              <a:t> in the way. </a:t>
            </a:r>
          </a:p>
        </p:txBody>
      </p:sp>
      <p:sp>
        <p:nvSpPr>
          <p:cNvPr id="4" name="TextBox 3">
            <a:extLst>
              <a:ext uri="{FF2B5EF4-FFF2-40B4-BE49-F238E27FC236}">
                <a16:creationId xmlns:a16="http://schemas.microsoft.com/office/drawing/2014/main" id="{03AE658E-A41A-6547-94EB-E45E60C91237}"/>
              </a:ext>
            </a:extLst>
          </p:cNvPr>
          <p:cNvSpPr txBox="1"/>
          <p:nvPr/>
        </p:nvSpPr>
        <p:spPr>
          <a:xfrm>
            <a:off x="685800" y="1637243"/>
            <a:ext cx="11049000" cy="954107"/>
          </a:xfrm>
          <a:prstGeom prst="rect">
            <a:avLst/>
          </a:prstGeom>
          <a:noFill/>
        </p:spPr>
        <p:txBody>
          <a:bodyPr wrap="square" rtlCol="0">
            <a:spAutoFit/>
          </a:bodyPr>
          <a:lstStyle/>
          <a:p>
            <a:r>
              <a:rPr lang="it-IT" sz="2800" b="1" dirty="0">
                <a:latin typeface="Corbel" panose="020B0503020204020204" pitchFamily="34" charset="0"/>
              </a:rPr>
              <a:t>Cognitive </a:t>
            </a:r>
            <a:r>
              <a:rPr lang="it-IT" sz="2800" b="1" dirty="0" err="1">
                <a:latin typeface="Corbel" panose="020B0503020204020204" pitchFamily="34" charset="0"/>
              </a:rPr>
              <a:t>load</a:t>
            </a:r>
            <a:r>
              <a:rPr lang="it-IT" sz="2800" b="1" dirty="0">
                <a:latin typeface="Corbel" panose="020B0503020204020204" pitchFamily="34" charset="0"/>
              </a:rPr>
              <a:t> </a:t>
            </a:r>
            <a:r>
              <a:rPr lang="it-IT" sz="2800" b="1" dirty="0" err="1">
                <a:latin typeface="Corbel" panose="020B0503020204020204" pitchFamily="34" charset="0"/>
              </a:rPr>
              <a:t>refers</a:t>
            </a:r>
            <a:r>
              <a:rPr lang="it-IT" sz="2800" b="1" dirty="0">
                <a:latin typeface="Corbel" panose="020B0503020204020204" pitchFamily="34" charset="0"/>
              </a:rPr>
              <a:t> to the </a:t>
            </a:r>
            <a:r>
              <a:rPr lang="it-IT" sz="2800" b="1" dirty="0" err="1">
                <a:latin typeface="Corbel" panose="020B0503020204020204" pitchFamily="34" charset="0"/>
              </a:rPr>
              <a:t>total</a:t>
            </a:r>
            <a:r>
              <a:rPr lang="it-IT" sz="2800" b="1" dirty="0">
                <a:latin typeface="Corbel" panose="020B0503020204020204" pitchFamily="34" charset="0"/>
              </a:rPr>
              <a:t> </a:t>
            </a:r>
            <a:r>
              <a:rPr lang="it-IT" sz="2800" b="1" dirty="0" err="1">
                <a:latin typeface="Corbel" panose="020B0503020204020204" pitchFamily="34" charset="0"/>
              </a:rPr>
              <a:t>amount</a:t>
            </a:r>
            <a:r>
              <a:rPr lang="it-IT" sz="2800" b="1" dirty="0">
                <a:latin typeface="Corbel" panose="020B0503020204020204" pitchFamily="34" charset="0"/>
              </a:rPr>
              <a:t> of </a:t>
            </a:r>
            <a:r>
              <a:rPr lang="it-IT" sz="2800" b="1" dirty="0" err="1">
                <a:latin typeface="Corbel" panose="020B0503020204020204" pitchFamily="34" charset="0"/>
              </a:rPr>
              <a:t>mental</a:t>
            </a:r>
            <a:r>
              <a:rPr lang="it-IT" sz="2800" b="1" dirty="0">
                <a:latin typeface="Corbel" panose="020B0503020204020204" pitchFamily="34" charset="0"/>
              </a:rPr>
              <a:t> </a:t>
            </a:r>
            <a:r>
              <a:rPr lang="it-IT" sz="2800" b="1" dirty="0" err="1">
                <a:latin typeface="Corbel" panose="020B0503020204020204" pitchFamily="34" charset="0"/>
              </a:rPr>
              <a:t>effort</a:t>
            </a:r>
            <a:r>
              <a:rPr lang="it-IT" sz="2800" b="1" dirty="0">
                <a:latin typeface="Corbel" panose="020B0503020204020204" pitchFamily="34" charset="0"/>
              </a:rPr>
              <a:t> </a:t>
            </a:r>
            <a:r>
              <a:rPr lang="it-IT" sz="2800" b="1" dirty="0" err="1">
                <a:latin typeface="Corbel" panose="020B0503020204020204" pitchFamily="34" charset="0"/>
              </a:rPr>
              <a:t>being</a:t>
            </a:r>
            <a:r>
              <a:rPr lang="it-IT" sz="2800" b="1" dirty="0">
                <a:latin typeface="Corbel" panose="020B0503020204020204" pitchFamily="34" charset="0"/>
              </a:rPr>
              <a:t> </a:t>
            </a:r>
            <a:r>
              <a:rPr lang="it-IT" sz="2800" b="1" dirty="0" err="1">
                <a:latin typeface="Corbel" panose="020B0503020204020204" pitchFamily="34" charset="0"/>
              </a:rPr>
              <a:t>used</a:t>
            </a:r>
            <a:r>
              <a:rPr lang="it-IT" sz="2800" b="1" dirty="0">
                <a:latin typeface="Corbel" panose="020B0503020204020204" pitchFamily="34" charset="0"/>
              </a:rPr>
              <a:t> in the </a:t>
            </a:r>
            <a:r>
              <a:rPr lang="it-IT" sz="2800" b="1" dirty="0" err="1">
                <a:latin typeface="Corbel" panose="020B0503020204020204" pitchFamily="34" charset="0"/>
              </a:rPr>
              <a:t>working</a:t>
            </a:r>
            <a:r>
              <a:rPr lang="it-IT" sz="2800" b="1" dirty="0">
                <a:latin typeface="Corbel" panose="020B0503020204020204" pitchFamily="34" charset="0"/>
              </a:rPr>
              <a:t> </a:t>
            </a:r>
            <a:r>
              <a:rPr lang="it-IT" sz="2800" b="1" dirty="0" err="1">
                <a:latin typeface="Corbel" panose="020B0503020204020204" pitchFamily="34" charset="0"/>
              </a:rPr>
              <a:t>memory</a:t>
            </a:r>
            <a:endParaRPr lang="it-IT" sz="2800" b="1" dirty="0">
              <a:latin typeface="Corbel" panose="020B0503020204020204" pitchFamily="34" charset="0"/>
            </a:endParaRPr>
          </a:p>
        </p:txBody>
      </p:sp>
    </p:spTree>
    <p:extLst>
      <p:ext uri="{BB962C8B-B14F-4D97-AF65-F5344CB8AC3E}">
        <p14:creationId xmlns:p14="http://schemas.microsoft.com/office/powerpoint/2010/main" val="300503447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7CDC0-3EB2-694E-B072-5F50679D13C3}"/>
              </a:ext>
            </a:extLst>
          </p:cNvPr>
          <p:cNvSpPr>
            <a:spLocks noGrp="1"/>
          </p:cNvSpPr>
          <p:nvPr>
            <p:ph type="title"/>
          </p:nvPr>
        </p:nvSpPr>
        <p:spPr/>
        <p:txBody>
          <a:bodyPr/>
          <a:lstStyle/>
          <a:p>
            <a:r>
              <a:rPr lang="en-US" dirty="0">
                <a:latin typeface="Corbel" panose="020B0503020204020204" pitchFamily="34" charset="0"/>
              </a:rPr>
              <a:t>Cognitive load</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543CA404-5150-F646-8EA4-45D8E886B83E}"/>
              </a:ext>
            </a:extLst>
          </p:cNvPr>
          <p:cNvSpPr>
            <a:spLocks noGrp="1"/>
          </p:cNvSpPr>
          <p:nvPr>
            <p:ph idx="1"/>
          </p:nvPr>
        </p:nvSpPr>
        <p:spPr>
          <a:xfrm>
            <a:off x="685800" y="2943225"/>
            <a:ext cx="10515600" cy="2932642"/>
          </a:xfrm>
        </p:spPr>
        <p:txBody>
          <a:bodyPr/>
          <a:lstStyle/>
          <a:p>
            <a:r>
              <a:rPr lang="it-IT" b="1" dirty="0" err="1">
                <a:latin typeface="Corbel" panose="020B0503020204020204" pitchFamily="34" charset="0"/>
              </a:rPr>
              <a:t>Intrinsic</a:t>
            </a:r>
            <a:r>
              <a:rPr lang="it-IT" b="1" dirty="0">
                <a:latin typeface="Corbel" panose="020B0503020204020204" pitchFamily="34" charset="0"/>
              </a:rPr>
              <a:t> cognitive </a:t>
            </a:r>
            <a:r>
              <a:rPr lang="it-IT" b="1" dirty="0" err="1">
                <a:latin typeface="Corbel" panose="020B0503020204020204" pitchFamily="34" charset="0"/>
              </a:rPr>
              <a:t>load</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the </a:t>
            </a:r>
            <a:r>
              <a:rPr lang="it-IT" dirty="0" err="1">
                <a:latin typeface="Corbel" panose="020B0503020204020204" pitchFamily="34" charset="0"/>
              </a:rPr>
              <a:t>effort</a:t>
            </a:r>
            <a:r>
              <a:rPr lang="it-IT" dirty="0">
                <a:latin typeface="Corbel" panose="020B0503020204020204" pitchFamily="34" charset="0"/>
              </a:rPr>
              <a:t> </a:t>
            </a:r>
            <a:r>
              <a:rPr lang="it-IT" dirty="0" err="1">
                <a:latin typeface="Corbel" panose="020B0503020204020204" pitchFamily="34" charset="0"/>
              </a:rPr>
              <a:t>associated</a:t>
            </a:r>
            <a:r>
              <a:rPr lang="it-IT" dirty="0">
                <a:latin typeface="Corbel" panose="020B0503020204020204" pitchFamily="34" charset="0"/>
              </a:rPr>
              <a:t> with a </a:t>
            </a:r>
            <a:r>
              <a:rPr lang="it-IT" dirty="0" err="1">
                <a:latin typeface="Corbel" panose="020B0503020204020204" pitchFamily="34" charset="0"/>
              </a:rPr>
              <a:t>specific</a:t>
            </a:r>
            <a:r>
              <a:rPr lang="it-IT" dirty="0">
                <a:latin typeface="Corbel" panose="020B0503020204020204" pitchFamily="34" charset="0"/>
              </a:rPr>
              <a:t> </a:t>
            </a:r>
            <a:r>
              <a:rPr lang="it-IT" dirty="0" err="1">
                <a:latin typeface="Corbel" panose="020B0503020204020204" pitchFamily="34" charset="0"/>
              </a:rPr>
              <a:t>topic</a:t>
            </a:r>
            <a:r>
              <a:rPr lang="it-IT" dirty="0">
                <a:latin typeface="Corbel" panose="020B0503020204020204" pitchFamily="34" charset="0"/>
              </a:rPr>
              <a:t> </a:t>
            </a:r>
          </a:p>
          <a:p>
            <a:r>
              <a:rPr lang="it-IT" b="1" dirty="0">
                <a:latin typeface="Corbel" panose="020B0503020204020204" pitchFamily="34" charset="0"/>
              </a:rPr>
              <a:t>Germane cognitive </a:t>
            </a:r>
            <a:r>
              <a:rPr lang="it-IT" b="1" dirty="0" err="1">
                <a:latin typeface="Corbel" panose="020B0503020204020204" pitchFamily="34" charset="0"/>
              </a:rPr>
              <a:t>load</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the (</a:t>
            </a:r>
            <a:r>
              <a:rPr lang="it-IT" dirty="0" err="1">
                <a:latin typeface="Corbel" panose="020B0503020204020204" pitchFamily="34" charset="0"/>
              </a:rPr>
              <a:t>desirable</a:t>
            </a:r>
            <a:r>
              <a:rPr lang="it-IT" dirty="0">
                <a:latin typeface="Corbel" panose="020B0503020204020204" pitchFamily="34" charset="0"/>
              </a:rPr>
              <a:t>) </a:t>
            </a:r>
            <a:r>
              <a:rPr lang="it-IT" dirty="0" err="1">
                <a:latin typeface="Corbel" panose="020B0503020204020204" pitchFamily="34" charset="0"/>
              </a:rPr>
              <a:t>mental</a:t>
            </a:r>
            <a:r>
              <a:rPr lang="it-IT" dirty="0">
                <a:latin typeface="Corbel" panose="020B0503020204020204" pitchFamily="34" charset="0"/>
              </a:rPr>
              <a:t> </a:t>
            </a:r>
            <a:r>
              <a:rPr lang="it-IT" dirty="0" err="1">
                <a:latin typeface="Corbel" panose="020B0503020204020204" pitchFamily="34" charset="0"/>
              </a:rPr>
              <a:t>effort</a:t>
            </a:r>
            <a:r>
              <a:rPr lang="it-IT" dirty="0">
                <a:latin typeface="Corbel" panose="020B0503020204020204" pitchFamily="34" charset="0"/>
              </a:rPr>
              <a:t> </a:t>
            </a:r>
            <a:r>
              <a:rPr lang="it-IT" dirty="0" err="1">
                <a:latin typeface="Corbel" panose="020B0503020204020204" pitchFamily="34" charset="0"/>
              </a:rPr>
              <a:t>required</a:t>
            </a:r>
            <a:r>
              <a:rPr lang="it-IT" dirty="0">
                <a:latin typeface="Corbel" panose="020B0503020204020204" pitchFamily="34" charset="0"/>
              </a:rPr>
              <a:t> to create </a:t>
            </a:r>
            <a:r>
              <a:rPr lang="it-IT" dirty="0" err="1">
                <a:latin typeface="Corbel" panose="020B0503020204020204" pitchFamily="34" charset="0"/>
              </a:rPr>
              <a:t>linkages</a:t>
            </a:r>
            <a:r>
              <a:rPr lang="it-IT" dirty="0">
                <a:latin typeface="Corbel" panose="020B0503020204020204" pitchFamily="34" charset="0"/>
              </a:rPr>
              <a:t> </a:t>
            </a:r>
            <a:r>
              <a:rPr lang="it-IT" dirty="0" err="1">
                <a:latin typeface="Corbel" panose="020B0503020204020204" pitchFamily="34" charset="0"/>
              </a:rPr>
              <a:t>between</a:t>
            </a:r>
            <a:r>
              <a:rPr lang="it-IT" dirty="0">
                <a:latin typeface="Corbel" panose="020B0503020204020204" pitchFamily="34" charset="0"/>
              </a:rPr>
              <a:t> new information and </a:t>
            </a:r>
            <a:r>
              <a:rPr lang="it-IT" dirty="0" err="1">
                <a:latin typeface="Corbel" panose="020B0503020204020204" pitchFamily="34" charset="0"/>
              </a:rPr>
              <a:t>old</a:t>
            </a:r>
            <a:r>
              <a:rPr lang="it-IT" dirty="0">
                <a:latin typeface="Corbel" panose="020B0503020204020204" pitchFamily="34" charset="0"/>
              </a:rPr>
              <a:t> (</a:t>
            </a:r>
            <a:r>
              <a:rPr lang="it-IT" dirty="0" err="1">
                <a:latin typeface="Corbel" panose="020B0503020204020204" pitchFamily="34" charset="0"/>
              </a:rPr>
              <a:t>which</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one</a:t>
            </a:r>
            <a:r>
              <a:rPr lang="it-IT" dirty="0">
                <a:latin typeface="Corbel" panose="020B0503020204020204" pitchFamily="34" charset="0"/>
              </a:rPr>
              <a:t> of the </a:t>
            </a:r>
            <a:r>
              <a:rPr lang="it-IT" dirty="0" err="1">
                <a:latin typeface="Corbel" panose="020B0503020204020204" pitchFamily="34" charset="0"/>
              </a:rPr>
              <a:t>things</a:t>
            </a:r>
            <a:r>
              <a:rPr lang="it-IT" dirty="0">
                <a:latin typeface="Corbel" panose="020B0503020204020204" pitchFamily="34" charset="0"/>
              </a:rPr>
              <a:t> </a:t>
            </a:r>
            <a:r>
              <a:rPr lang="it-IT" dirty="0" err="1">
                <a:latin typeface="Corbel" panose="020B0503020204020204" pitchFamily="34" charset="0"/>
              </a:rPr>
              <a:t>that</a:t>
            </a:r>
            <a:r>
              <a:rPr lang="it-IT" dirty="0">
                <a:latin typeface="Corbel" panose="020B0503020204020204" pitchFamily="34" charset="0"/>
              </a:rPr>
              <a:t> </a:t>
            </a:r>
            <a:r>
              <a:rPr lang="it-IT" dirty="0" err="1">
                <a:latin typeface="Corbel" panose="020B0503020204020204" pitchFamily="34" charset="0"/>
              </a:rPr>
              <a:t>distinguishes</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from </a:t>
            </a:r>
            <a:r>
              <a:rPr lang="it-IT" dirty="0" err="1">
                <a:latin typeface="Corbel" panose="020B0503020204020204" pitchFamily="34" charset="0"/>
              </a:rPr>
              <a:t>memorisation</a:t>
            </a:r>
            <a:r>
              <a:rPr lang="it-IT" dirty="0">
                <a:latin typeface="Corbel" panose="020B0503020204020204" pitchFamily="34" charset="0"/>
              </a:rPr>
              <a:t>)</a:t>
            </a:r>
          </a:p>
          <a:p>
            <a:r>
              <a:rPr lang="it-IT" b="1" dirty="0" err="1">
                <a:latin typeface="Corbel" panose="020B0503020204020204" pitchFamily="34" charset="0"/>
              </a:rPr>
              <a:t>Extraneous</a:t>
            </a:r>
            <a:r>
              <a:rPr lang="it-IT" b="1" dirty="0">
                <a:latin typeface="Corbel" panose="020B0503020204020204" pitchFamily="34" charset="0"/>
              </a:rPr>
              <a:t> cognitive </a:t>
            </a:r>
            <a:r>
              <a:rPr lang="it-IT" b="1" dirty="0" err="1">
                <a:latin typeface="Corbel" panose="020B0503020204020204" pitchFamily="34" charset="0"/>
              </a:rPr>
              <a:t>load</a:t>
            </a:r>
            <a:r>
              <a:rPr lang="it-IT" dirty="0">
                <a:latin typeface="Corbel" panose="020B0503020204020204" pitchFamily="34" charset="0"/>
              </a:rPr>
              <a:t> </a:t>
            </a:r>
            <a:r>
              <a:rPr lang="it-IT" dirty="0" err="1">
                <a:solidFill>
                  <a:schemeClr val="bg1"/>
                </a:solidFill>
                <a:latin typeface="Corbel" panose="020B0503020204020204" pitchFamily="34" charset="0"/>
              </a:rPr>
              <a:t>is</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everything</a:t>
            </a:r>
            <a:r>
              <a:rPr lang="it-IT" dirty="0">
                <a:solidFill>
                  <a:schemeClr val="bg1"/>
                </a:solidFill>
                <a:latin typeface="Corbel" panose="020B0503020204020204" pitchFamily="34" charset="0"/>
              </a:rPr>
              <a:t> else </a:t>
            </a:r>
            <a:r>
              <a:rPr lang="it-IT" dirty="0" err="1">
                <a:solidFill>
                  <a:schemeClr val="bg1"/>
                </a:solidFill>
                <a:latin typeface="Corbel" panose="020B0503020204020204" pitchFamily="34" charset="0"/>
              </a:rPr>
              <a:t>that</a:t>
            </a:r>
            <a:r>
              <a:rPr lang="it-IT" dirty="0">
                <a:solidFill>
                  <a:schemeClr val="bg1"/>
                </a:solidFill>
                <a:latin typeface="Corbel" panose="020B0503020204020204" pitchFamily="34" charset="0"/>
              </a:rPr>
              <a:t> </a:t>
            </a:r>
            <a:r>
              <a:rPr lang="it-IT" dirty="0" err="1">
                <a:solidFill>
                  <a:schemeClr val="bg1"/>
                </a:solidFill>
                <a:latin typeface="Corbel" panose="020B0503020204020204" pitchFamily="34" charset="0"/>
              </a:rPr>
              <a:t>distracts</a:t>
            </a:r>
            <a:r>
              <a:rPr lang="it-IT" dirty="0">
                <a:solidFill>
                  <a:schemeClr val="bg1"/>
                </a:solidFill>
                <a:latin typeface="Corbel" panose="020B0503020204020204" pitchFamily="34" charset="0"/>
              </a:rPr>
              <a:t> or </a:t>
            </a:r>
            <a:r>
              <a:rPr lang="it-IT" dirty="0" err="1">
                <a:solidFill>
                  <a:schemeClr val="bg1"/>
                </a:solidFill>
                <a:latin typeface="Corbel" panose="020B0503020204020204" pitchFamily="34" charset="0"/>
              </a:rPr>
              <a:t>gets</a:t>
            </a:r>
            <a:r>
              <a:rPr lang="it-IT" dirty="0">
                <a:solidFill>
                  <a:schemeClr val="bg1"/>
                </a:solidFill>
                <a:latin typeface="Corbel" panose="020B0503020204020204" pitchFamily="34" charset="0"/>
              </a:rPr>
              <a:t> in the way. </a:t>
            </a:r>
          </a:p>
        </p:txBody>
      </p:sp>
      <p:sp>
        <p:nvSpPr>
          <p:cNvPr id="4" name="TextBox 3">
            <a:extLst>
              <a:ext uri="{FF2B5EF4-FFF2-40B4-BE49-F238E27FC236}">
                <a16:creationId xmlns:a16="http://schemas.microsoft.com/office/drawing/2014/main" id="{03AE658E-A41A-6547-94EB-E45E60C91237}"/>
              </a:ext>
            </a:extLst>
          </p:cNvPr>
          <p:cNvSpPr txBox="1"/>
          <p:nvPr/>
        </p:nvSpPr>
        <p:spPr>
          <a:xfrm>
            <a:off x="685800" y="1637243"/>
            <a:ext cx="11049000" cy="954107"/>
          </a:xfrm>
          <a:prstGeom prst="rect">
            <a:avLst/>
          </a:prstGeom>
          <a:noFill/>
        </p:spPr>
        <p:txBody>
          <a:bodyPr wrap="square" rtlCol="0">
            <a:spAutoFit/>
          </a:bodyPr>
          <a:lstStyle/>
          <a:p>
            <a:r>
              <a:rPr lang="it-IT" sz="2800" b="1" dirty="0">
                <a:latin typeface="Corbel" panose="020B0503020204020204" pitchFamily="34" charset="0"/>
              </a:rPr>
              <a:t>Cognitive </a:t>
            </a:r>
            <a:r>
              <a:rPr lang="it-IT" sz="2800" b="1" dirty="0" err="1">
                <a:latin typeface="Corbel" panose="020B0503020204020204" pitchFamily="34" charset="0"/>
              </a:rPr>
              <a:t>load</a:t>
            </a:r>
            <a:r>
              <a:rPr lang="it-IT" sz="2800" b="1" dirty="0">
                <a:latin typeface="Corbel" panose="020B0503020204020204" pitchFamily="34" charset="0"/>
              </a:rPr>
              <a:t> </a:t>
            </a:r>
            <a:r>
              <a:rPr lang="it-IT" sz="2800" b="1" dirty="0" err="1">
                <a:latin typeface="Corbel" panose="020B0503020204020204" pitchFamily="34" charset="0"/>
              </a:rPr>
              <a:t>refers</a:t>
            </a:r>
            <a:r>
              <a:rPr lang="it-IT" sz="2800" b="1" dirty="0">
                <a:latin typeface="Corbel" panose="020B0503020204020204" pitchFamily="34" charset="0"/>
              </a:rPr>
              <a:t> to the </a:t>
            </a:r>
            <a:r>
              <a:rPr lang="it-IT" sz="2800" b="1" dirty="0" err="1">
                <a:latin typeface="Corbel" panose="020B0503020204020204" pitchFamily="34" charset="0"/>
              </a:rPr>
              <a:t>total</a:t>
            </a:r>
            <a:r>
              <a:rPr lang="it-IT" sz="2800" b="1" dirty="0">
                <a:latin typeface="Corbel" panose="020B0503020204020204" pitchFamily="34" charset="0"/>
              </a:rPr>
              <a:t> </a:t>
            </a:r>
            <a:r>
              <a:rPr lang="it-IT" sz="2800" b="1" dirty="0" err="1">
                <a:latin typeface="Corbel" panose="020B0503020204020204" pitchFamily="34" charset="0"/>
              </a:rPr>
              <a:t>amount</a:t>
            </a:r>
            <a:r>
              <a:rPr lang="it-IT" sz="2800" b="1" dirty="0">
                <a:latin typeface="Corbel" panose="020B0503020204020204" pitchFamily="34" charset="0"/>
              </a:rPr>
              <a:t> of </a:t>
            </a:r>
            <a:r>
              <a:rPr lang="it-IT" sz="2800" b="1" dirty="0" err="1">
                <a:latin typeface="Corbel" panose="020B0503020204020204" pitchFamily="34" charset="0"/>
              </a:rPr>
              <a:t>mental</a:t>
            </a:r>
            <a:r>
              <a:rPr lang="it-IT" sz="2800" b="1" dirty="0">
                <a:latin typeface="Corbel" panose="020B0503020204020204" pitchFamily="34" charset="0"/>
              </a:rPr>
              <a:t> </a:t>
            </a:r>
            <a:r>
              <a:rPr lang="it-IT" sz="2800" b="1" dirty="0" err="1">
                <a:latin typeface="Corbel" panose="020B0503020204020204" pitchFamily="34" charset="0"/>
              </a:rPr>
              <a:t>effort</a:t>
            </a:r>
            <a:r>
              <a:rPr lang="it-IT" sz="2800" b="1" dirty="0">
                <a:latin typeface="Corbel" panose="020B0503020204020204" pitchFamily="34" charset="0"/>
              </a:rPr>
              <a:t> </a:t>
            </a:r>
            <a:r>
              <a:rPr lang="it-IT" sz="2800" b="1" dirty="0" err="1">
                <a:latin typeface="Corbel" panose="020B0503020204020204" pitchFamily="34" charset="0"/>
              </a:rPr>
              <a:t>being</a:t>
            </a:r>
            <a:r>
              <a:rPr lang="it-IT" sz="2800" b="1" dirty="0">
                <a:latin typeface="Corbel" panose="020B0503020204020204" pitchFamily="34" charset="0"/>
              </a:rPr>
              <a:t> </a:t>
            </a:r>
            <a:r>
              <a:rPr lang="it-IT" sz="2800" b="1" dirty="0" err="1">
                <a:latin typeface="Corbel" panose="020B0503020204020204" pitchFamily="34" charset="0"/>
              </a:rPr>
              <a:t>used</a:t>
            </a:r>
            <a:r>
              <a:rPr lang="it-IT" sz="2800" b="1" dirty="0">
                <a:latin typeface="Corbel" panose="020B0503020204020204" pitchFamily="34" charset="0"/>
              </a:rPr>
              <a:t> in the </a:t>
            </a:r>
            <a:r>
              <a:rPr lang="it-IT" sz="2800" b="1" dirty="0" err="1">
                <a:latin typeface="Corbel" panose="020B0503020204020204" pitchFamily="34" charset="0"/>
              </a:rPr>
              <a:t>working</a:t>
            </a:r>
            <a:r>
              <a:rPr lang="it-IT" sz="2800" b="1" dirty="0">
                <a:latin typeface="Corbel" panose="020B0503020204020204" pitchFamily="34" charset="0"/>
              </a:rPr>
              <a:t> </a:t>
            </a:r>
            <a:r>
              <a:rPr lang="it-IT" sz="2800" b="1" dirty="0" err="1">
                <a:latin typeface="Corbel" panose="020B0503020204020204" pitchFamily="34" charset="0"/>
              </a:rPr>
              <a:t>memory</a:t>
            </a:r>
            <a:endParaRPr lang="it-IT" sz="2800" b="1" dirty="0">
              <a:latin typeface="Corbel" panose="020B0503020204020204" pitchFamily="34" charset="0"/>
            </a:endParaRPr>
          </a:p>
        </p:txBody>
      </p:sp>
    </p:spTree>
    <p:extLst>
      <p:ext uri="{BB962C8B-B14F-4D97-AF65-F5344CB8AC3E}">
        <p14:creationId xmlns:p14="http://schemas.microsoft.com/office/powerpoint/2010/main" val="300685199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7CDC0-3EB2-694E-B072-5F50679D13C3}"/>
              </a:ext>
            </a:extLst>
          </p:cNvPr>
          <p:cNvSpPr>
            <a:spLocks noGrp="1"/>
          </p:cNvSpPr>
          <p:nvPr>
            <p:ph type="title"/>
          </p:nvPr>
        </p:nvSpPr>
        <p:spPr/>
        <p:txBody>
          <a:bodyPr/>
          <a:lstStyle/>
          <a:p>
            <a:r>
              <a:rPr lang="en-US" dirty="0">
                <a:latin typeface="Corbel" panose="020B0503020204020204" pitchFamily="34" charset="0"/>
              </a:rPr>
              <a:t>Cognitive load</a:t>
            </a:r>
            <a:endParaRPr lang="it-IT" dirty="0">
              <a:latin typeface="Corbel" panose="020B0503020204020204" pitchFamily="34" charset="0"/>
            </a:endParaRPr>
          </a:p>
        </p:txBody>
      </p:sp>
      <p:sp>
        <p:nvSpPr>
          <p:cNvPr id="3" name="Content Placeholder 2">
            <a:extLst>
              <a:ext uri="{FF2B5EF4-FFF2-40B4-BE49-F238E27FC236}">
                <a16:creationId xmlns:a16="http://schemas.microsoft.com/office/drawing/2014/main" id="{543CA404-5150-F646-8EA4-45D8E886B83E}"/>
              </a:ext>
            </a:extLst>
          </p:cNvPr>
          <p:cNvSpPr>
            <a:spLocks noGrp="1"/>
          </p:cNvSpPr>
          <p:nvPr>
            <p:ph idx="1"/>
          </p:nvPr>
        </p:nvSpPr>
        <p:spPr>
          <a:xfrm>
            <a:off x="685800" y="2943225"/>
            <a:ext cx="10515600" cy="2932642"/>
          </a:xfrm>
        </p:spPr>
        <p:txBody>
          <a:bodyPr/>
          <a:lstStyle/>
          <a:p>
            <a:r>
              <a:rPr lang="it-IT" b="1" dirty="0" err="1">
                <a:latin typeface="Corbel" panose="020B0503020204020204" pitchFamily="34" charset="0"/>
              </a:rPr>
              <a:t>Intrinsic</a:t>
            </a:r>
            <a:r>
              <a:rPr lang="it-IT" b="1" dirty="0">
                <a:latin typeface="Corbel" panose="020B0503020204020204" pitchFamily="34" charset="0"/>
              </a:rPr>
              <a:t> cognitive </a:t>
            </a:r>
            <a:r>
              <a:rPr lang="it-IT" b="1" dirty="0" err="1">
                <a:latin typeface="Corbel" panose="020B0503020204020204" pitchFamily="34" charset="0"/>
              </a:rPr>
              <a:t>load</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the </a:t>
            </a:r>
            <a:r>
              <a:rPr lang="it-IT" dirty="0" err="1">
                <a:latin typeface="Corbel" panose="020B0503020204020204" pitchFamily="34" charset="0"/>
              </a:rPr>
              <a:t>effort</a:t>
            </a:r>
            <a:r>
              <a:rPr lang="it-IT" dirty="0">
                <a:latin typeface="Corbel" panose="020B0503020204020204" pitchFamily="34" charset="0"/>
              </a:rPr>
              <a:t> </a:t>
            </a:r>
            <a:r>
              <a:rPr lang="it-IT" dirty="0" err="1">
                <a:latin typeface="Corbel" panose="020B0503020204020204" pitchFamily="34" charset="0"/>
              </a:rPr>
              <a:t>associated</a:t>
            </a:r>
            <a:r>
              <a:rPr lang="it-IT" dirty="0">
                <a:latin typeface="Corbel" panose="020B0503020204020204" pitchFamily="34" charset="0"/>
              </a:rPr>
              <a:t> with a </a:t>
            </a:r>
            <a:r>
              <a:rPr lang="it-IT" dirty="0" err="1">
                <a:latin typeface="Corbel" panose="020B0503020204020204" pitchFamily="34" charset="0"/>
              </a:rPr>
              <a:t>specific</a:t>
            </a:r>
            <a:r>
              <a:rPr lang="it-IT" dirty="0">
                <a:latin typeface="Corbel" panose="020B0503020204020204" pitchFamily="34" charset="0"/>
              </a:rPr>
              <a:t> </a:t>
            </a:r>
            <a:r>
              <a:rPr lang="it-IT" dirty="0" err="1">
                <a:latin typeface="Corbel" panose="020B0503020204020204" pitchFamily="34" charset="0"/>
              </a:rPr>
              <a:t>topic</a:t>
            </a:r>
            <a:r>
              <a:rPr lang="it-IT" dirty="0">
                <a:latin typeface="Corbel" panose="020B0503020204020204" pitchFamily="34" charset="0"/>
              </a:rPr>
              <a:t> </a:t>
            </a:r>
          </a:p>
          <a:p>
            <a:r>
              <a:rPr lang="it-IT" b="1" dirty="0">
                <a:latin typeface="Corbel" panose="020B0503020204020204" pitchFamily="34" charset="0"/>
              </a:rPr>
              <a:t>Germane cognitive </a:t>
            </a:r>
            <a:r>
              <a:rPr lang="it-IT" b="1" dirty="0" err="1">
                <a:latin typeface="Corbel" panose="020B0503020204020204" pitchFamily="34" charset="0"/>
              </a:rPr>
              <a:t>load</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the (</a:t>
            </a:r>
            <a:r>
              <a:rPr lang="it-IT" dirty="0" err="1">
                <a:latin typeface="Corbel" panose="020B0503020204020204" pitchFamily="34" charset="0"/>
              </a:rPr>
              <a:t>desirable</a:t>
            </a:r>
            <a:r>
              <a:rPr lang="it-IT" dirty="0">
                <a:latin typeface="Corbel" panose="020B0503020204020204" pitchFamily="34" charset="0"/>
              </a:rPr>
              <a:t>) </a:t>
            </a:r>
            <a:r>
              <a:rPr lang="it-IT" dirty="0" err="1">
                <a:latin typeface="Corbel" panose="020B0503020204020204" pitchFamily="34" charset="0"/>
              </a:rPr>
              <a:t>mental</a:t>
            </a:r>
            <a:r>
              <a:rPr lang="it-IT" dirty="0">
                <a:latin typeface="Corbel" panose="020B0503020204020204" pitchFamily="34" charset="0"/>
              </a:rPr>
              <a:t> </a:t>
            </a:r>
            <a:r>
              <a:rPr lang="it-IT" dirty="0" err="1">
                <a:latin typeface="Corbel" panose="020B0503020204020204" pitchFamily="34" charset="0"/>
              </a:rPr>
              <a:t>effort</a:t>
            </a:r>
            <a:r>
              <a:rPr lang="it-IT" dirty="0">
                <a:latin typeface="Corbel" panose="020B0503020204020204" pitchFamily="34" charset="0"/>
              </a:rPr>
              <a:t> </a:t>
            </a:r>
            <a:r>
              <a:rPr lang="it-IT" dirty="0" err="1">
                <a:latin typeface="Corbel" panose="020B0503020204020204" pitchFamily="34" charset="0"/>
              </a:rPr>
              <a:t>required</a:t>
            </a:r>
            <a:r>
              <a:rPr lang="it-IT" dirty="0">
                <a:latin typeface="Corbel" panose="020B0503020204020204" pitchFamily="34" charset="0"/>
              </a:rPr>
              <a:t> to create </a:t>
            </a:r>
            <a:r>
              <a:rPr lang="it-IT" dirty="0" err="1">
                <a:latin typeface="Corbel" panose="020B0503020204020204" pitchFamily="34" charset="0"/>
              </a:rPr>
              <a:t>linkages</a:t>
            </a:r>
            <a:r>
              <a:rPr lang="it-IT" dirty="0">
                <a:latin typeface="Corbel" panose="020B0503020204020204" pitchFamily="34" charset="0"/>
              </a:rPr>
              <a:t> </a:t>
            </a:r>
            <a:r>
              <a:rPr lang="it-IT" dirty="0" err="1">
                <a:latin typeface="Corbel" panose="020B0503020204020204" pitchFamily="34" charset="0"/>
              </a:rPr>
              <a:t>between</a:t>
            </a:r>
            <a:r>
              <a:rPr lang="it-IT" dirty="0">
                <a:latin typeface="Corbel" panose="020B0503020204020204" pitchFamily="34" charset="0"/>
              </a:rPr>
              <a:t> new information and </a:t>
            </a:r>
            <a:r>
              <a:rPr lang="it-IT" dirty="0" err="1">
                <a:latin typeface="Corbel" panose="020B0503020204020204" pitchFamily="34" charset="0"/>
              </a:rPr>
              <a:t>old</a:t>
            </a:r>
            <a:r>
              <a:rPr lang="it-IT" dirty="0">
                <a:latin typeface="Corbel" panose="020B0503020204020204" pitchFamily="34" charset="0"/>
              </a:rPr>
              <a:t> (</a:t>
            </a:r>
            <a:r>
              <a:rPr lang="it-IT" dirty="0" err="1">
                <a:latin typeface="Corbel" panose="020B0503020204020204" pitchFamily="34" charset="0"/>
              </a:rPr>
              <a:t>which</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one</a:t>
            </a:r>
            <a:r>
              <a:rPr lang="it-IT" dirty="0">
                <a:latin typeface="Corbel" panose="020B0503020204020204" pitchFamily="34" charset="0"/>
              </a:rPr>
              <a:t> of the </a:t>
            </a:r>
            <a:r>
              <a:rPr lang="it-IT" dirty="0" err="1">
                <a:latin typeface="Corbel" panose="020B0503020204020204" pitchFamily="34" charset="0"/>
              </a:rPr>
              <a:t>things</a:t>
            </a:r>
            <a:r>
              <a:rPr lang="it-IT" dirty="0">
                <a:latin typeface="Corbel" panose="020B0503020204020204" pitchFamily="34" charset="0"/>
              </a:rPr>
              <a:t> </a:t>
            </a:r>
            <a:r>
              <a:rPr lang="it-IT" dirty="0" err="1">
                <a:latin typeface="Corbel" panose="020B0503020204020204" pitchFamily="34" charset="0"/>
              </a:rPr>
              <a:t>that</a:t>
            </a:r>
            <a:r>
              <a:rPr lang="it-IT" dirty="0">
                <a:latin typeface="Corbel" panose="020B0503020204020204" pitchFamily="34" charset="0"/>
              </a:rPr>
              <a:t> </a:t>
            </a:r>
            <a:r>
              <a:rPr lang="it-IT" dirty="0" err="1">
                <a:latin typeface="Corbel" panose="020B0503020204020204" pitchFamily="34" charset="0"/>
              </a:rPr>
              <a:t>distinguishes</a:t>
            </a:r>
            <a:r>
              <a:rPr lang="it-IT" dirty="0">
                <a:latin typeface="Corbel" panose="020B0503020204020204" pitchFamily="34" charset="0"/>
              </a:rPr>
              <a:t> </a:t>
            </a:r>
            <a:r>
              <a:rPr lang="it-IT" dirty="0" err="1">
                <a:latin typeface="Corbel" panose="020B0503020204020204" pitchFamily="34" charset="0"/>
              </a:rPr>
              <a:t>learning</a:t>
            </a:r>
            <a:r>
              <a:rPr lang="it-IT" dirty="0">
                <a:latin typeface="Corbel" panose="020B0503020204020204" pitchFamily="34" charset="0"/>
              </a:rPr>
              <a:t> from </a:t>
            </a:r>
            <a:r>
              <a:rPr lang="it-IT" dirty="0" err="1">
                <a:latin typeface="Corbel" panose="020B0503020204020204" pitchFamily="34" charset="0"/>
              </a:rPr>
              <a:t>memorisation</a:t>
            </a:r>
            <a:r>
              <a:rPr lang="it-IT" dirty="0">
                <a:latin typeface="Corbel" panose="020B0503020204020204" pitchFamily="34" charset="0"/>
              </a:rPr>
              <a:t>)</a:t>
            </a:r>
          </a:p>
          <a:p>
            <a:r>
              <a:rPr lang="it-IT" b="1" dirty="0" err="1">
                <a:latin typeface="Corbel" panose="020B0503020204020204" pitchFamily="34" charset="0"/>
              </a:rPr>
              <a:t>Extraneous</a:t>
            </a:r>
            <a:r>
              <a:rPr lang="it-IT" b="1" dirty="0">
                <a:latin typeface="Corbel" panose="020B0503020204020204" pitchFamily="34" charset="0"/>
              </a:rPr>
              <a:t> cognitive </a:t>
            </a:r>
            <a:r>
              <a:rPr lang="it-IT" b="1" dirty="0" err="1">
                <a:latin typeface="Corbel" panose="020B0503020204020204" pitchFamily="34" charset="0"/>
              </a:rPr>
              <a:t>load</a:t>
            </a:r>
            <a:r>
              <a:rPr lang="it-IT" dirty="0">
                <a:latin typeface="Corbel" panose="020B0503020204020204" pitchFamily="34" charset="0"/>
              </a:rPr>
              <a:t> </a:t>
            </a:r>
            <a:r>
              <a:rPr lang="it-IT" dirty="0" err="1">
                <a:latin typeface="Corbel" panose="020B0503020204020204" pitchFamily="34" charset="0"/>
              </a:rPr>
              <a:t>is</a:t>
            </a:r>
            <a:r>
              <a:rPr lang="it-IT" dirty="0">
                <a:latin typeface="Corbel" panose="020B0503020204020204" pitchFamily="34" charset="0"/>
              </a:rPr>
              <a:t> </a:t>
            </a:r>
            <a:r>
              <a:rPr lang="it-IT" dirty="0" err="1">
                <a:latin typeface="Corbel" panose="020B0503020204020204" pitchFamily="34" charset="0"/>
              </a:rPr>
              <a:t>everything</a:t>
            </a:r>
            <a:r>
              <a:rPr lang="it-IT" dirty="0">
                <a:latin typeface="Corbel" panose="020B0503020204020204" pitchFamily="34" charset="0"/>
              </a:rPr>
              <a:t> else </a:t>
            </a:r>
            <a:r>
              <a:rPr lang="it-IT" dirty="0" err="1">
                <a:latin typeface="Corbel" panose="020B0503020204020204" pitchFamily="34" charset="0"/>
              </a:rPr>
              <a:t>that</a:t>
            </a:r>
            <a:r>
              <a:rPr lang="it-IT" dirty="0">
                <a:latin typeface="Corbel" panose="020B0503020204020204" pitchFamily="34" charset="0"/>
              </a:rPr>
              <a:t> </a:t>
            </a:r>
            <a:r>
              <a:rPr lang="it-IT" dirty="0" err="1">
                <a:latin typeface="Corbel" panose="020B0503020204020204" pitchFamily="34" charset="0"/>
              </a:rPr>
              <a:t>distracts</a:t>
            </a:r>
            <a:r>
              <a:rPr lang="it-IT" dirty="0">
                <a:latin typeface="Corbel" panose="020B0503020204020204" pitchFamily="34" charset="0"/>
              </a:rPr>
              <a:t> or </a:t>
            </a:r>
            <a:r>
              <a:rPr lang="it-IT" dirty="0" err="1">
                <a:latin typeface="Corbel" panose="020B0503020204020204" pitchFamily="34" charset="0"/>
              </a:rPr>
              <a:t>gets</a:t>
            </a:r>
            <a:r>
              <a:rPr lang="it-IT" dirty="0">
                <a:latin typeface="Corbel" panose="020B0503020204020204" pitchFamily="34" charset="0"/>
              </a:rPr>
              <a:t> in the way. </a:t>
            </a:r>
          </a:p>
        </p:txBody>
      </p:sp>
      <p:sp>
        <p:nvSpPr>
          <p:cNvPr id="4" name="TextBox 3">
            <a:extLst>
              <a:ext uri="{FF2B5EF4-FFF2-40B4-BE49-F238E27FC236}">
                <a16:creationId xmlns:a16="http://schemas.microsoft.com/office/drawing/2014/main" id="{03AE658E-A41A-6547-94EB-E45E60C91237}"/>
              </a:ext>
            </a:extLst>
          </p:cNvPr>
          <p:cNvSpPr txBox="1"/>
          <p:nvPr/>
        </p:nvSpPr>
        <p:spPr>
          <a:xfrm>
            <a:off x="685800" y="1637243"/>
            <a:ext cx="11049000" cy="954107"/>
          </a:xfrm>
          <a:prstGeom prst="rect">
            <a:avLst/>
          </a:prstGeom>
          <a:noFill/>
        </p:spPr>
        <p:txBody>
          <a:bodyPr wrap="square" rtlCol="0">
            <a:spAutoFit/>
          </a:bodyPr>
          <a:lstStyle/>
          <a:p>
            <a:r>
              <a:rPr lang="it-IT" sz="2800" b="1" dirty="0">
                <a:latin typeface="Corbel" panose="020B0503020204020204" pitchFamily="34" charset="0"/>
              </a:rPr>
              <a:t>Cognitive </a:t>
            </a:r>
            <a:r>
              <a:rPr lang="it-IT" sz="2800" b="1" dirty="0" err="1">
                <a:latin typeface="Corbel" panose="020B0503020204020204" pitchFamily="34" charset="0"/>
              </a:rPr>
              <a:t>load</a:t>
            </a:r>
            <a:r>
              <a:rPr lang="it-IT" sz="2800" b="1" dirty="0">
                <a:latin typeface="Corbel" panose="020B0503020204020204" pitchFamily="34" charset="0"/>
              </a:rPr>
              <a:t> </a:t>
            </a:r>
            <a:r>
              <a:rPr lang="it-IT" sz="2800" b="1" dirty="0" err="1">
                <a:latin typeface="Corbel" panose="020B0503020204020204" pitchFamily="34" charset="0"/>
              </a:rPr>
              <a:t>refers</a:t>
            </a:r>
            <a:r>
              <a:rPr lang="it-IT" sz="2800" b="1" dirty="0">
                <a:latin typeface="Corbel" panose="020B0503020204020204" pitchFamily="34" charset="0"/>
              </a:rPr>
              <a:t> to the </a:t>
            </a:r>
            <a:r>
              <a:rPr lang="it-IT" sz="2800" b="1" dirty="0" err="1">
                <a:latin typeface="Corbel" panose="020B0503020204020204" pitchFamily="34" charset="0"/>
              </a:rPr>
              <a:t>total</a:t>
            </a:r>
            <a:r>
              <a:rPr lang="it-IT" sz="2800" b="1" dirty="0">
                <a:latin typeface="Corbel" panose="020B0503020204020204" pitchFamily="34" charset="0"/>
              </a:rPr>
              <a:t> </a:t>
            </a:r>
            <a:r>
              <a:rPr lang="it-IT" sz="2800" b="1" dirty="0" err="1">
                <a:latin typeface="Corbel" panose="020B0503020204020204" pitchFamily="34" charset="0"/>
              </a:rPr>
              <a:t>amount</a:t>
            </a:r>
            <a:r>
              <a:rPr lang="it-IT" sz="2800" b="1" dirty="0">
                <a:latin typeface="Corbel" panose="020B0503020204020204" pitchFamily="34" charset="0"/>
              </a:rPr>
              <a:t> of </a:t>
            </a:r>
            <a:r>
              <a:rPr lang="it-IT" sz="2800" b="1" dirty="0" err="1">
                <a:latin typeface="Corbel" panose="020B0503020204020204" pitchFamily="34" charset="0"/>
              </a:rPr>
              <a:t>mental</a:t>
            </a:r>
            <a:r>
              <a:rPr lang="it-IT" sz="2800" b="1" dirty="0">
                <a:latin typeface="Corbel" panose="020B0503020204020204" pitchFamily="34" charset="0"/>
              </a:rPr>
              <a:t> </a:t>
            </a:r>
            <a:r>
              <a:rPr lang="it-IT" sz="2800" b="1" dirty="0" err="1">
                <a:latin typeface="Corbel" panose="020B0503020204020204" pitchFamily="34" charset="0"/>
              </a:rPr>
              <a:t>effort</a:t>
            </a:r>
            <a:r>
              <a:rPr lang="it-IT" sz="2800" b="1" dirty="0">
                <a:latin typeface="Corbel" panose="020B0503020204020204" pitchFamily="34" charset="0"/>
              </a:rPr>
              <a:t> </a:t>
            </a:r>
            <a:r>
              <a:rPr lang="it-IT" sz="2800" b="1" dirty="0" err="1">
                <a:latin typeface="Corbel" panose="020B0503020204020204" pitchFamily="34" charset="0"/>
              </a:rPr>
              <a:t>being</a:t>
            </a:r>
            <a:r>
              <a:rPr lang="it-IT" sz="2800" b="1" dirty="0">
                <a:latin typeface="Corbel" panose="020B0503020204020204" pitchFamily="34" charset="0"/>
              </a:rPr>
              <a:t> </a:t>
            </a:r>
            <a:r>
              <a:rPr lang="it-IT" sz="2800" b="1" dirty="0" err="1">
                <a:latin typeface="Corbel" panose="020B0503020204020204" pitchFamily="34" charset="0"/>
              </a:rPr>
              <a:t>used</a:t>
            </a:r>
            <a:r>
              <a:rPr lang="it-IT" sz="2800" b="1" dirty="0">
                <a:latin typeface="Corbel" panose="020B0503020204020204" pitchFamily="34" charset="0"/>
              </a:rPr>
              <a:t> in the </a:t>
            </a:r>
            <a:r>
              <a:rPr lang="it-IT" sz="2800" b="1" dirty="0" err="1">
                <a:latin typeface="Corbel" panose="020B0503020204020204" pitchFamily="34" charset="0"/>
              </a:rPr>
              <a:t>working</a:t>
            </a:r>
            <a:r>
              <a:rPr lang="it-IT" sz="2800" b="1" dirty="0">
                <a:latin typeface="Corbel" panose="020B0503020204020204" pitchFamily="34" charset="0"/>
              </a:rPr>
              <a:t> </a:t>
            </a:r>
            <a:r>
              <a:rPr lang="it-IT" sz="2800" b="1" dirty="0" err="1">
                <a:latin typeface="Corbel" panose="020B0503020204020204" pitchFamily="34" charset="0"/>
              </a:rPr>
              <a:t>memory</a:t>
            </a:r>
            <a:endParaRPr lang="it-IT" sz="2800" b="1" dirty="0">
              <a:latin typeface="Corbel" panose="020B0503020204020204" pitchFamily="34" charset="0"/>
            </a:endParaRPr>
          </a:p>
        </p:txBody>
      </p:sp>
    </p:spTree>
    <p:extLst>
      <p:ext uri="{BB962C8B-B14F-4D97-AF65-F5344CB8AC3E}">
        <p14:creationId xmlns:p14="http://schemas.microsoft.com/office/powerpoint/2010/main" val="92124030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5403F7-3B09-7045-A9A1-61F1561F6417}"/>
              </a:ext>
            </a:extLst>
          </p:cNvPr>
          <p:cNvPicPr>
            <a:picLocks noChangeAspect="1"/>
          </p:cNvPicPr>
          <p:nvPr/>
        </p:nvPicPr>
        <p:blipFill>
          <a:blip r:embed="rId2"/>
          <a:stretch>
            <a:fillRect/>
          </a:stretch>
        </p:blipFill>
        <p:spPr>
          <a:xfrm>
            <a:off x="3824792" y="0"/>
            <a:ext cx="4542416" cy="6858000"/>
          </a:xfrm>
          <a:prstGeom prst="rect">
            <a:avLst/>
          </a:prstGeom>
        </p:spPr>
      </p:pic>
      <p:sp>
        <p:nvSpPr>
          <p:cNvPr id="5" name="TextBox 4">
            <a:extLst>
              <a:ext uri="{FF2B5EF4-FFF2-40B4-BE49-F238E27FC236}">
                <a16:creationId xmlns:a16="http://schemas.microsoft.com/office/drawing/2014/main" id="{2ACF7A16-4434-9B45-B24A-9D80A377D85F}"/>
              </a:ext>
            </a:extLst>
          </p:cNvPr>
          <p:cNvSpPr txBox="1"/>
          <p:nvPr/>
        </p:nvSpPr>
        <p:spPr>
          <a:xfrm>
            <a:off x="230923" y="203200"/>
            <a:ext cx="3593869" cy="584775"/>
          </a:xfrm>
          <a:prstGeom prst="rect">
            <a:avLst/>
          </a:prstGeom>
          <a:noFill/>
        </p:spPr>
        <p:txBody>
          <a:bodyPr wrap="none" rtlCol="0">
            <a:spAutoFit/>
          </a:bodyPr>
          <a:lstStyle/>
          <a:p>
            <a:r>
              <a:rPr lang="en-US" sz="3200" dirty="0"/>
              <a:t>Split attention effect</a:t>
            </a:r>
            <a:endParaRPr lang="it-IT" sz="3200" dirty="0"/>
          </a:p>
        </p:txBody>
      </p:sp>
    </p:spTree>
    <p:extLst>
      <p:ext uri="{BB962C8B-B14F-4D97-AF65-F5344CB8AC3E}">
        <p14:creationId xmlns:p14="http://schemas.microsoft.com/office/powerpoint/2010/main" val="184418349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BBB5-C678-8349-93C9-677025024B7A}"/>
              </a:ext>
            </a:extLst>
          </p:cNvPr>
          <p:cNvSpPr>
            <a:spLocks noGrp="1"/>
          </p:cNvSpPr>
          <p:nvPr>
            <p:ph type="title"/>
          </p:nvPr>
        </p:nvSpPr>
        <p:spPr>
          <a:xfrm>
            <a:off x="2937999" y="2507837"/>
            <a:ext cx="6235981" cy="1325563"/>
          </a:xfrm>
        </p:spPr>
        <p:txBody>
          <a:bodyPr/>
          <a:lstStyle/>
          <a:p>
            <a:r>
              <a:rPr lang="it-IT"/>
              <a:t>The Learning Environment</a:t>
            </a:r>
          </a:p>
        </p:txBody>
      </p:sp>
    </p:spTree>
    <p:extLst>
      <p:ext uri="{BB962C8B-B14F-4D97-AF65-F5344CB8AC3E}">
        <p14:creationId xmlns:p14="http://schemas.microsoft.com/office/powerpoint/2010/main" val="400632127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FA4B63-3A02-8744-8688-3369795EB1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8603" y="849443"/>
            <a:ext cx="7674964" cy="5756223"/>
          </a:xfrm>
          <a:prstGeom prst="rect">
            <a:avLst/>
          </a:prstGeom>
        </p:spPr>
      </p:pic>
      <p:sp>
        <p:nvSpPr>
          <p:cNvPr id="6" name="TextBox 5">
            <a:extLst>
              <a:ext uri="{FF2B5EF4-FFF2-40B4-BE49-F238E27FC236}">
                <a16:creationId xmlns:a16="http://schemas.microsoft.com/office/drawing/2014/main" id="{EA18B5B4-A2F6-E545-BD27-56CD0B45495C}"/>
              </a:ext>
            </a:extLst>
          </p:cNvPr>
          <p:cNvSpPr txBox="1"/>
          <p:nvPr/>
        </p:nvSpPr>
        <p:spPr>
          <a:xfrm>
            <a:off x="4841823" y="134911"/>
            <a:ext cx="1788695" cy="523220"/>
          </a:xfrm>
          <a:prstGeom prst="rect">
            <a:avLst/>
          </a:prstGeom>
          <a:noFill/>
        </p:spPr>
        <p:txBody>
          <a:bodyPr wrap="none" rtlCol="0">
            <a:spAutoFit/>
          </a:bodyPr>
          <a:lstStyle/>
          <a:p>
            <a:r>
              <a:rPr lang="en-US" sz="2800"/>
              <a:t>Motivation</a:t>
            </a:r>
            <a:endParaRPr lang="it-IT" sz="2800"/>
          </a:p>
        </p:txBody>
      </p:sp>
    </p:spTree>
    <p:extLst>
      <p:ext uri="{BB962C8B-B14F-4D97-AF65-F5344CB8AC3E}">
        <p14:creationId xmlns:p14="http://schemas.microsoft.com/office/powerpoint/2010/main" val="2280836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69605-3978-C346-93B4-23C369BACE13}"/>
              </a:ext>
            </a:extLst>
          </p:cNvPr>
          <p:cNvSpPr>
            <a:spLocks noGrp="1"/>
          </p:cNvSpPr>
          <p:nvPr>
            <p:ph type="title"/>
          </p:nvPr>
        </p:nvSpPr>
        <p:spPr>
          <a:xfrm>
            <a:off x="838200" y="466164"/>
            <a:ext cx="10515600" cy="1116947"/>
          </a:xfrm>
          <a:solidFill>
            <a:schemeClr val="accent4">
              <a:lumMod val="60000"/>
              <a:lumOff val="40000"/>
            </a:schemeClr>
          </a:solidFill>
        </p:spPr>
        <p:txBody>
          <a:bodyPr/>
          <a:lstStyle/>
          <a:p>
            <a:r>
              <a:rPr lang="it-IT" b="1">
                <a:latin typeface="Corbel" panose="020B0503020204020204" pitchFamily="34" charset="0"/>
              </a:rPr>
              <a:t>What is learning?</a:t>
            </a:r>
            <a:endParaRPr lang="it-IT">
              <a:latin typeface="Corbel" panose="020B0503020204020204" pitchFamily="34" charset="0"/>
            </a:endParaRPr>
          </a:p>
        </p:txBody>
      </p:sp>
      <p:sp>
        <p:nvSpPr>
          <p:cNvPr id="3" name="Content Placeholder 2">
            <a:extLst>
              <a:ext uri="{FF2B5EF4-FFF2-40B4-BE49-F238E27FC236}">
                <a16:creationId xmlns:a16="http://schemas.microsoft.com/office/drawing/2014/main" id="{27A9B67D-61C6-3B47-B090-E53E84915D15}"/>
              </a:ext>
            </a:extLst>
          </p:cNvPr>
          <p:cNvSpPr>
            <a:spLocks noGrp="1"/>
          </p:cNvSpPr>
          <p:nvPr>
            <p:ph idx="1"/>
          </p:nvPr>
        </p:nvSpPr>
        <p:spPr>
          <a:xfrm>
            <a:off x="838200" y="1825625"/>
            <a:ext cx="10744200" cy="4593104"/>
          </a:xfrm>
        </p:spPr>
        <p:txBody>
          <a:bodyPr>
            <a:normAutofit fontScale="92500"/>
          </a:bodyPr>
          <a:lstStyle/>
          <a:p>
            <a:pPr marL="0" indent="0">
              <a:buNone/>
            </a:pPr>
            <a:r>
              <a:rPr lang="it-IT" u="sng">
                <a:effectLst/>
                <a:latin typeface="Corbel" panose="020B0503020204020204" pitchFamily="34" charset="0"/>
              </a:rPr>
              <a:t>From Ambrose et al. (2010) "How learning works"</a:t>
            </a:r>
            <a:r>
              <a:rPr lang="it-IT">
                <a:effectLst/>
                <a:latin typeface="Corbel" panose="020B0503020204020204" pitchFamily="34" charset="0"/>
              </a:rPr>
              <a:t>:</a:t>
            </a:r>
          </a:p>
          <a:p>
            <a:r>
              <a:rPr lang="it-IT">
                <a:effectLst/>
                <a:latin typeface="Corbel" panose="020B0503020204020204" pitchFamily="34" charset="0"/>
              </a:rPr>
              <a:t>Learning is not a product but a process occurring in the mind. As such, we can only infer that it has occurred from students' products or performance</a:t>
            </a:r>
          </a:p>
          <a:p>
            <a:r>
              <a:rPr lang="it-IT">
                <a:solidFill>
                  <a:schemeClr val="bg1"/>
                </a:solidFill>
                <a:effectLst/>
                <a:latin typeface="Corbel" panose="020B0503020204020204" pitchFamily="34" charset="0"/>
              </a:rPr>
              <a:t>Learning involves change in knowledge, beliefs, behaviours, or attitudes</a:t>
            </a:r>
          </a:p>
          <a:p>
            <a:r>
              <a:rPr lang="it-IT">
                <a:solidFill>
                  <a:schemeClr val="bg1"/>
                </a:solidFill>
                <a:effectLst/>
                <a:latin typeface="Corbel" panose="020B0503020204020204" pitchFamily="34" charset="0"/>
              </a:rPr>
              <a:t>Learning is not something done to students, but rather </a:t>
            </a:r>
            <a:r>
              <a:rPr lang="it-IT" b="1">
                <a:solidFill>
                  <a:schemeClr val="bg1"/>
                </a:solidFill>
                <a:effectLst/>
                <a:latin typeface="Corbel" panose="020B0503020204020204" pitchFamily="34" charset="0"/>
              </a:rPr>
              <a:t>something students themselves do</a:t>
            </a:r>
            <a:r>
              <a:rPr lang="it-IT">
                <a:solidFill>
                  <a:schemeClr val="bg1"/>
                </a:solidFill>
                <a:effectLst/>
                <a:latin typeface="Corbel" panose="020B0503020204020204" pitchFamily="34" charset="0"/>
              </a:rPr>
              <a:t>.</a:t>
            </a:r>
          </a:p>
          <a:p>
            <a:pPr marL="0" indent="0">
              <a:buNone/>
            </a:pPr>
            <a:endParaRPr lang="it-IT">
              <a:solidFill>
                <a:schemeClr val="bg1"/>
              </a:solidFill>
              <a:effectLst/>
              <a:latin typeface="Corbel" panose="020B0503020204020204" pitchFamily="34" charset="0"/>
            </a:endParaRPr>
          </a:p>
          <a:p>
            <a:pPr marL="0" indent="0">
              <a:buNone/>
            </a:pPr>
            <a:r>
              <a:rPr lang="it-IT" u="sng">
                <a:solidFill>
                  <a:schemeClr val="bg1"/>
                </a:solidFill>
                <a:effectLst/>
                <a:latin typeface="Corbel" panose="020B0503020204020204" pitchFamily="34" charset="0"/>
              </a:rPr>
              <a:t>From Willingham (2009) "Why don't students like school?"</a:t>
            </a:r>
            <a:r>
              <a:rPr lang="it-IT">
                <a:solidFill>
                  <a:schemeClr val="bg1"/>
                </a:solidFill>
                <a:effectLst/>
                <a:latin typeface="Corbel" panose="020B0503020204020204" pitchFamily="34" charset="0"/>
              </a:rPr>
              <a:t>:</a:t>
            </a:r>
          </a:p>
          <a:p>
            <a:r>
              <a:rPr lang="it-IT">
                <a:solidFill>
                  <a:schemeClr val="bg1"/>
                </a:solidFill>
                <a:effectLst/>
                <a:latin typeface="Corbel" panose="020B0503020204020204" pitchFamily="34" charset="0"/>
              </a:rPr>
              <a:t>Learning is a change in the long term memory</a:t>
            </a:r>
          </a:p>
          <a:p>
            <a:endParaRPr lang="it-IT">
              <a:solidFill>
                <a:schemeClr val="bg1"/>
              </a:solidFill>
              <a:latin typeface="Corbel" panose="020B0503020204020204" pitchFamily="34" charset="0"/>
            </a:endParaRPr>
          </a:p>
        </p:txBody>
      </p:sp>
    </p:spTree>
    <p:extLst>
      <p:ext uri="{BB962C8B-B14F-4D97-AF65-F5344CB8AC3E}">
        <p14:creationId xmlns:p14="http://schemas.microsoft.com/office/powerpoint/2010/main" val="340915298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042A1-D804-EE47-AEE0-09639451FE0A}"/>
              </a:ext>
            </a:extLst>
          </p:cNvPr>
          <p:cNvSpPr>
            <a:spLocks noGrp="1"/>
          </p:cNvSpPr>
          <p:nvPr>
            <p:ph type="title"/>
          </p:nvPr>
        </p:nvSpPr>
        <p:spPr>
          <a:xfrm>
            <a:off x="838200" y="125282"/>
            <a:ext cx="10515600" cy="1325563"/>
          </a:xfrm>
        </p:spPr>
        <p:txBody>
          <a:bodyPr/>
          <a:lstStyle/>
          <a:p>
            <a:r>
              <a:rPr lang="it-IT" b="1">
                <a:latin typeface="Corbel" panose="020B0503020204020204" pitchFamily="34" charset="0"/>
              </a:rPr>
              <a:t>Value</a:t>
            </a:r>
            <a:endParaRPr lang="it-IT">
              <a:latin typeface="Corbel" panose="020B0503020204020204" pitchFamily="34" charset="0"/>
            </a:endParaRPr>
          </a:p>
        </p:txBody>
      </p:sp>
      <p:sp>
        <p:nvSpPr>
          <p:cNvPr id="3" name="Content Placeholder 2">
            <a:extLst>
              <a:ext uri="{FF2B5EF4-FFF2-40B4-BE49-F238E27FC236}">
                <a16:creationId xmlns:a16="http://schemas.microsoft.com/office/drawing/2014/main" id="{4EFEAC93-394A-6647-80B0-52BFFFEDB3D5}"/>
              </a:ext>
            </a:extLst>
          </p:cNvPr>
          <p:cNvSpPr>
            <a:spLocks noGrp="1"/>
          </p:cNvSpPr>
          <p:nvPr>
            <p:ph idx="1"/>
          </p:nvPr>
        </p:nvSpPr>
        <p:spPr>
          <a:xfrm>
            <a:off x="838200" y="1229192"/>
            <a:ext cx="10515600" cy="5141627"/>
          </a:xfrm>
        </p:spPr>
        <p:txBody>
          <a:bodyPr>
            <a:normAutofit fontScale="92500"/>
          </a:bodyPr>
          <a:lstStyle/>
          <a:p>
            <a:pPr lvl="1"/>
            <a:r>
              <a:rPr lang="it-IT" sz="3200">
                <a:latin typeface="Corbel" panose="020B0503020204020204" pitchFamily="34" charset="0"/>
              </a:rPr>
              <a:t>attainment value</a:t>
            </a:r>
          </a:p>
          <a:p>
            <a:pPr lvl="2"/>
            <a:r>
              <a:rPr lang="it-IT" sz="2400">
                <a:latin typeface="Corbel" panose="020B0503020204020204" pitchFamily="34" charset="0"/>
              </a:rPr>
              <a:t>satisfaction that one gains from mastery and accomplishment of a goal or task </a:t>
            </a:r>
          </a:p>
          <a:p>
            <a:pPr lvl="1"/>
            <a:r>
              <a:rPr lang="it-IT" sz="3200">
                <a:latin typeface="Corbel" panose="020B0503020204020204" pitchFamily="34" charset="0"/>
              </a:rPr>
              <a:t>intrinsic value </a:t>
            </a:r>
          </a:p>
          <a:p>
            <a:pPr lvl="2"/>
            <a:r>
              <a:rPr lang="it-IT" sz="2400">
                <a:latin typeface="Corbel" panose="020B0503020204020204" pitchFamily="34" charset="0"/>
              </a:rPr>
              <a:t>the satisfaction that one gains simply from doing the task rather than from a particular outcome of the task</a:t>
            </a:r>
          </a:p>
          <a:p>
            <a:pPr lvl="2"/>
            <a:r>
              <a:rPr lang="en-US" sz="2400">
                <a:latin typeface="Corbel" panose="020B0503020204020204" pitchFamily="34" charset="0"/>
              </a:rPr>
              <a:t>I</a:t>
            </a:r>
            <a:r>
              <a:rPr lang="it-IT" sz="2400">
                <a:latin typeface="Corbel" panose="020B0503020204020204" pitchFamily="34" charset="0"/>
              </a:rPr>
              <a:t>t is the source of intrinsic motivation</a:t>
            </a:r>
          </a:p>
          <a:p>
            <a:pPr lvl="1"/>
            <a:r>
              <a:rPr lang="it-IT" sz="3200">
                <a:latin typeface="Corbel" panose="020B0503020204020204" pitchFamily="34" charset="0"/>
              </a:rPr>
              <a:t>instrumental value/extrinsic rewards </a:t>
            </a:r>
          </a:p>
          <a:p>
            <a:pPr lvl="2"/>
            <a:r>
              <a:rPr lang="it-IT" sz="2400">
                <a:latin typeface="Corbel" panose="020B0503020204020204" pitchFamily="34" charset="0"/>
              </a:rPr>
              <a:t>praise </a:t>
            </a:r>
          </a:p>
          <a:p>
            <a:pPr lvl="2"/>
            <a:r>
              <a:rPr lang="it-IT" sz="2400">
                <a:latin typeface="Corbel" panose="020B0503020204020204" pitchFamily="34" charset="0"/>
              </a:rPr>
              <a:t>public recognition </a:t>
            </a:r>
          </a:p>
          <a:p>
            <a:pPr lvl="2"/>
            <a:r>
              <a:rPr lang="it-IT" sz="2400">
                <a:latin typeface="Corbel" panose="020B0503020204020204" pitchFamily="34" charset="0"/>
              </a:rPr>
              <a:t>money</a:t>
            </a:r>
          </a:p>
          <a:p>
            <a:pPr lvl="2"/>
            <a:r>
              <a:rPr lang="it-IT" sz="2400">
                <a:latin typeface="Corbel" panose="020B0503020204020204" pitchFamily="34" charset="0"/>
              </a:rPr>
              <a:t>material goods</a:t>
            </a:r>
          </a:p>
          <a:p>
            <a:pPr lvl="2"/>
            <a:r>
              <a:rPr lang="it-IT" sz="2400">
                <a:latin typeface="Corbel" panose="020B0503020204020204" pitchFamily="34" charset="0"/>
              </a:rPr>
              <a:t>an interesting career</a:t>
            </a:r>
          </a:p>
          <a:p>
            <a:pPr lvl="2"/>
            <a:r>
              <a:rPr lang="it-IT" sz="2400">
                <a:latin typeface="Corbel" panose="020B0503020204020204" pitchFamily="34" charset="0"/>
              </a:rPr>
              <a:t>a high-status job, etc.) </a:t>
            </a:r>
          </a:p>
        </p:txBody>
      </p:sp>
    </p:spTree>
    <p:extLst>
      <p:ext uri="{BB962C8B-B14F-4D97-AF65-F5344CB8AC3E}">
        <p14:creationId xmlns:p14="http://schemas.microsoft.com/office/powerpoint/2010/main" val="259062139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51766-0C1C-8C41-8622-49C74BFEEE44}"/>
              </a:ext>
            </a:extLst>
          </p:cNvPr>
          <p:cNvSpPr>
            <a:spLocks noGrp="1"/>
          </p:cNvSpPr>
          <p:nvPr>
            <p:ph type="title"/>
          </p:nvPr>
        </p:nvSpPr>
        <p:spPr/>
        <p:txBody>
          <a:bodyPr/>
          <a:lstStyle/>
          <a:p>
            <a:r>
              <a:rPr lang="it-IT" b="1"/>
              <a:t>Efficacy</a:t>
            </a:r>
            <a:endParaRPr lang="it-IT"/>
          </a:p>
        </p:txBody>
      </p:sp>
      <p:sp>
        <p:nvSpPr>
          <p:cNvPr id="3" name="Content Placeholder 2">
            <a:extLst>
              <a:ext uri="{FF2B5EF4-FFF2-40B4-BE49-F238E27FC236}">
                <a16:creationId xmlns:a16="http://schemas.microsoft.com/office/drawing/2014/main" id="{365E758A-718D-5E4A-A469-4769BBF32847}"/>
              </a:ext>
            </a:extLst>
          </p:cNvPr>
          <p:cNvSpPr>
            <a:spLocks noGrp="1"/>
          </p:cNvSpPr>
          <p:nvPr>
            <p:ph idx="1"/>
          </p:nvPr>
        </p:nvSpPr>
        <p:spPr>
          <a:xfrm>
            <a:off x="838200" y="1690688"/>
            <a:ext cx="10515600" cy="4351338"/>
          </a:xfrm>
        </p:spPr>
        <p:txBody>
          <a:bodyPr/>
          <a:lstStyle/>
          <a:p>
            <a:r>
              <a:rPr lang="it-IT"/>
              <a:t>positive outcomes expectancies for success</a:t>
            </a:r>
          </a:p>
          <a:p>
            <a:r>
              <a:rPr lang="it-IT"/>
              <a:t>growth vs fixed mindset  </a:t>
            </a:r>
          </a:p>
          <a:p>
            <a:r>
              <a:rPr lang="it-IT"/>
              <a:t>Efficacy expetancies represent the belief that one is capable of identifying, organising, initiating, and executing a course of action that will bring about a desired outcome (Bandura, 1997). </a:t>
            </a:r>
          </a:p>
          <a:p>
            <a:r>
              <a:rPr lang="it-IT">
                <a:solidFill>
                  <a:schemeClr val="bg1"/>
                </a:solidFill>
              </a:rPr>
              <a:t>In order to hold a positive expectancy for success, learners must not only believe that doing the assigned work can earn a passing grade (growth mindset), </a:t>
            </a:r>
            <a:r>
              <a:rPr lang="it-IT" b="1">
                <a:solidFill>
                  <a:schemeClr val="bg1"/>
                </a:solidFill>
              </a:rPr>
              <a:t>they must also believe that they are capable of doing the work necessary to earn a passing grade</a:t>
            </a:r>
            <a:br>
              <a:rPr lang="it-IT">
                <a:solidFill>
                  <a:schemeClr val="bg1"/>
                </a:solidFill>
              </a:rPr>
            </a:br>
            <a:endParaRPr lang="it-IT">
              <a:solidFill>
                <a:schemeClr val="bg1"/>
              </a:solidFill>
            </a:endParaRPr>
          </a:p>
        </p:txBody>
      </p:sp>
    </p:spTree>
    <p:extLst>
      <p:ext uri="{BB962C8B-B14F-4D97-AF65-F5344CB8AC3E}">
        <p14:creationId xmlns:p14="http://schemas.microsoft.com/office/powerpoint/2010/main" val="376838411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51766-0C1C-8C41-8622-49C74BFEEE44}"/>
              </a:ext>
            </a:extLst>
          </p:cNvPr>
          <p:cNvSpPr>
            <a:spLocks noGrp="1"/>
          </p:cNvSpPr>
          <p:nvPr>
            <p:ph type="title"/>
          </p:nvPr>
        </p:nvSpPr>
        <p:spPr/>
        <p:txBody>
          <a:bodyPr/>
          <a:lstStyle/>
          <a:p>
            <a:r>
              <a:rPr lang="it-IT" b="1"/>
              <a:t>Efficacy</a:t>
            </a:r>
            <a:endParaRPr lang="it-IT"/>
          </a:p>
        </p:txBody>
      </p:sp>
      <p:sp>
        <p:nvSpPr>
          <p:cNvPr id="3" name="Content Placeholder 2">
            <a:extLst>
              <a:ext uri="{FF2B5EF4-FFF2-40B4-BE49-F238E27FC236}">
                <a16:creationId xmlns:a16="http://schemas.microsoft.com/office/drawing/2014/main" id="{365E758A-718D-5E4A-A469-4769BBF32847}"/>
              </a:ext>
            </a:extLst>
          </p:cNvPr>
          <p:cNvSpPr>
            <a:spLocks noGrp="1"/>
          </p:cNvSpPr>
          <p:nvPr>
            <p:ph idx="1"/>
          </p:nvPr>
        </p:nvSpPr>
        <p:spPr>
          <a:xfrm>
            <a:off x="838200" y="1690688"/>
            <a:ext cx="10515600" cy="4351338"/>
          </a:xfrm>
        </p:spPr>
        <p:txBody>
          <a:bodyPr/>
          <a:lstStyle/>
          <a:p>
            <a:r>
              <a:rPr lang="it-IT"/>
              <a:t>positive outcomes expectancies for success</a:t>
            </a:r>
          </a:p>
          <a:p>
            <a:r>
              <a:rPr lang="it-IT"/>
              <a:t>growth vs fixed mindset  </a:t>
            </a:r>
          </a:p>
          <a:p>
            <a:r>
              <a:rPr lang="it-IT"/>
              <a:t>Efficacy expetancies represent the belief that one is capable of identifying, organising, initiating, and executing a course of action that will bring about a desired outcome (Bandura, 1997). </a:t>
            </a:r>
          </a:p>
          <a:p>
            <a:r>
              <a:rPr lang="it-IT"/>
              <a:t>In order to hold a positive expectancy for success, learners must not only believe that doing the assigned work can earn a passing grade (growth mindset), </a:t>
            </a:r>
            <a:r>
              <a:rPr lang="it-IT" b="1"/>
              <a:t>they must also believe that they are capable of doing the work necessary to earn a passing grade</a:t>
            </a:r>
            <a:br>
              <a:rPr lang="it-IT"/>
            </a:br>
            <a:endParaRPr lang="it-IT"/>
          </a:p>
        </p:txBody>
      </p:sp>
    </p:spTree>
    <p:extLst>
      <p:ext uri="{BB962C8B-B14F-4D97-AF65-F5344CB8AC3E}">
        <p14:creationId xmlns:p14="http://schemas.microsoft.com/office/powerpoint/2010/main" val="256237629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77727-3100-674E-807B-0BA94CB466C6}"/>
              </a:ext>
            </a:extLst>
          </p:cNvPr>
          <p:cNvSpPr>
            <a:spLocks noGrp="1"/>
          </p:cNvSpPr>
          <p:nvPr>
            <p:ph type="title"/>
          </p:nvPr>
        </p:nvSpPr>
        <p:spPr/>
        <p:txBody>
          <a:bodyPr/>
          <a:lstStyle/>
          <a:p>
            <a:r>
              <a:rPr lang="it-IT" b="1">
                <a:latin typeface="Corbel" panose="020B0503020204020204" pitchFamily="34" charset="0"/>
              </a:rPr>
              <a:t>Environment</a:t>
            </a:r>
            <a:endParaRPr lang="it-IT">
              <a:latin typeface="Corbel" panose="020B0503020204020204" pitchFamily="34" charset="0"/>
            </a:endParaRPr>
          </a:p>
        </p:txBody>
      </p:sp>
      <p:sp>
        <p:nvSpPr>
          <p:cNvPr id="3" name="Content Placeholder 2">
            <a:extLst>
              <a:ext uri="{FF2B5EF4-FFF2-40B4-BE49-F238E27FC236}">
                <a16:creationId xmlns:a16="http://schemas.microsoft.com/office/drawing/2014/main" id="{E6D7B284-2C78-214D-A37F-94A10FF5477A}"/>
              </a:ext>
            </a:extLst>
          </p:cNvPr>
          <p:cNvSpPr>
            <a:spLocks noGrp="1"/>
          </p:cNvSpPr>
          <p:nvPr>
            <p:ph idx="1"/>
          </p:nvPr>
        </p:nvSpPr>
        <p:spPr/>
        <p:txBody>
          <a:bodyPr/>
          <a:lstStyle/>
          <a:p>
            <a:r>
              <a:rPr lang="it-IT">
                <a:latin typeface="Corbel" panose="020B0503020204020204" pitchFamily="34" charset="0"/>
              </a:rPr>
              <a:t>complex dynamics of the classroom </a:t>
            </a:r>
          </a:p>
          <a:p>
            <a:r>
              <a:rPr lang="it-IT">
                <a:latin typeface="Corbel" panose="020B0503020204020204" pitchFamily="34" charset="0"/>
              </a:rPr>
              <a:t>its tone </a:t>
            </a:r>
          </a:p>
          <a:p>
            <a:r>
              <a:rPr lang="it-IT">
                <a:latin typeface="Corbel" panose="020B0503020204020204" pitchFamily="34" charset="0"/>
              </a:rPr>
              <a:t>the interpersonal forces at play </a:t>
            </a:r>
          </a:p>
          <a:p>
            <a:r>
              <a:rPr lang="it-IT">
                <a:latin typeface="Corbel" panose="020B0503020204020204" pitchFamily="34" charset="0"/>
              </a:rPr>
              <a:t>the nature and structure of communication patterns. </a:t>
            </a:r>
          </a:p>
          <a:p>
            <a:r>
              <a:rPr lang="it-IT">
                <a:latin typeface="Corbel" panose="020B0503020204020204" pitchFamily="34" charset="0"/>
              </a:rPr>
              <a:t>e.g. "The instructor is approachable and several of my classmates seem willing to help me if I run into troubles". </a:t>
            </a:r>
          </a:p>
        </p:txBody>
      </p:sp>
    </p:spTree>
    <p:extLst>
      <p:ext uri="{BB962C8B-B14F-4D97-AF65-F5344CB8AC3E}">
        <p14:creationId xmlns:p14="http://schemas.microsoft.com/office/powerpoint/2010/main" val="374246958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0FC956-45C4-A848-8EA8-1764D51F4F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3700" y="241300"/>
            <a:ext cx="8864600" cy="6375400"/>
          </a:xfrm>
          <a:prstGeom prst="rect">
            <a:avLst/>
          </a:prstGeom>
        </p:spPr>
      </p:pic>
    </p:spTree>
    <p:extLst>
      <p:ext uri="{BB962C8B-B14F-4D97-AF65-F5344CB8AC3E}">
        <p14:creationId xmlns:p14="http://schemas.microsoft.com/office/powerpoint/2010/main" val="223269563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C4245C0-673F-DD48-87BE-752EB8CC615D}"/>
              </a:ext>
            </a:extLst>
          </p:cNvPr>
          <p:cNvSpPr/>
          <p:nvPr/>
        </p:nvSpPr>
        <p:spPr>
          <a:xfrm>
            <a:off x="999744" y="2282875"/>
            <a:ext cx="10558272" cy="2123658"/>
          </a:xfrm>
          <a:prstGeom prst="rect">
            <a:avLst/>
          </a:prstGeom>
        </p:spPr>
        <p:txBody>
          <a:bodyPr wrap="square">
            <a:spAutoFit/>
          </a:bodyPr>
          <a:lstStyle/>
          <a:p>
            <a:r>
              <a:rPr lang="it-IT" sz="4400" dirty="0">
                <a:hlinkClick r:id="rId2"/>
              </a:rPr>
              <a:t>Mazur's video on Peer Instruction for Active Learning</a:t>
            </a:r>
            <a:endParaRPr lang="it-IT" sz="4400" dirty="0"/>
          </a:p>
          <a:p>
            <a:endParaRPr lang="it-IT" sz="4400" dirty="0"/>
          </a:p>
        </p:txBody>
      </p:sp>
    </p:spTree>
    <p:extLst>
      <p:ext uri="{BB962C8B-B14F-4D97-AF65-F5344CB8AC3E}">
        <p14:creationId xmlns:p14="http://schemas.microsoft.com/office/powerpoint/2010/main" val="316400976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8D755-B667-5F4F-831C-038E315F437E}"/>
              </a:ext>
            </a:extLst>
          </p:cNvPr>
          <p:cNvSpPr>
            <a:spLocks noGrp="1"/>
          </p:cNvSpPr>
          <p:nvPr>
            <p:ph type="title"/>
          </p:nvPr>
        </p:nvSpPr>
        <p:spPr>
          <a:xfrm>
            <a:off x="4633834" y="1954109"/>
            <a:ext cx="2954311" cy="1325563"/>
          </a:xfrm>
        </p:spPr>
        <p:txBody>
          <a:bodyPr>
            <a:normAutofit/>
          </a:bodyPr>
          <a:lstStyle/>
          <a:p>
            <a:r>
              <a:rPr lang="en-US" sz="4800" b="1">
                <a:latin typeface="Corbel" panose="020B0503020204020204" pitchFamily="34" charset="0"/>
              </a:rPr>
              <a:t>Session 2</a:t>
            </a:r>
            <a:endParaRPr lang="it-IT" sz="4800" b="1">
              <a:latin typeface="Corbel" panose="020B0503020204020204" pitchFamily="34" charset="0"/>
            </a:endParaRPr>
          </a:p>
        </p:txBody>
      </p:sp>
      <p:sp>
        <p:nvSpPr>
          <p:cNvPr id="3" name="Content Placeholder 2">
            <a:extLst>
              <a:ext uri="{FF2B5EF4-FFF2-40B4-BE49-F238E27FC236}">
                <a16:creationId xmlns:a16="http://schemas.microsoft.com/office/drawing/2014/main" id="{400FF6DE-D5EC-DE47-BFEB-74BB2DE61D07}"/>
              </a:ext>
            </a:extLst>
          </p:cNvPr>
          <p:cNvSpPr>
            <a:spLocks noGrp="1"/>
          </p:cNvSpPr>
          <p:nvPr>
            <p:ph idx="1"/>
          </p:nvPr>
        </p:nvSpPr>
        <p:spPr>
          <a:xfrm>
            <a:off x="1003092" y="3279672"/>
            <a:ext cx="10515600" cy="842624"/>
          </a:xfrm>
        </p:spPr>
        <p:txBody>
          <a:bodyPr>
            <a:normAutofit lnSpcReduction="10000"/>
          </a:bodyPr>
          <a:lstStyle/>
          <a:p>
            <a:pPr marL="0" indent="0">
              <a:buNone/>
            </a:pPr>
            <a:r>
              <a:rPr lang="it-IT">
                <a:latin typeface="Corbel" panose="020B0503020204020204" pitchFamily="34" charset="0"/>
              </a:rPr>
              <a:t>Training techniques that can be used to enhance learner engagement and participation</a:t>
            </a:r>
          </a:p>
        </p:txBody>
      </p:sp>
    </p:spTree>
    <p:extLst>
      <p:ext uri="{BB962C8B-B14F-4D97-AF65-F5344CB8AC3E}">
        <p14:creationId xmlns:p14="http://schemas.microsoft.com/office/powerpoint/2010/main" val="415459440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7CA77-EA81-6A4D-9EE6-1C09AFCD32C7}"/>
              </a:ext>
            </a:extLst>
          </p:cNvPr>
          <p:cNvSpPr>
            <a:spLocks noGrp="1"/>
          </p:cNvSpPr>
          <p:nvPr>
            <p:ph type="title"/>
          </p:nvPr>
        </p:nvSpPr>
        <p:spPr>
          <a:solidFill>
            <a:schemeClr val="accent4">
              <a:lumMod val="60000"/>
              <a:lumOff val="40000"/>
            </a:schemeClr>
          </a:solidFill>
        </p:spPr>
        <p:txBody>
          <a:bodyPr/>
          <a:lstStyle/>
          <a:p>
            <a:r>
              <a:rPr lang="it-IT" b="1"/>
              <a:t>What makes a good training session?</a:t>
            </a:r>
            <a:endParaRPr lang="it-IT"/>
          </a:p>
        </p:txBody>
      </p:sp>
      <p:sp>
        <p:nvSpPr>
          <p:cNvPr id="3" name="Content Placeholder 2">
            <a:extLst>
              <a:ext uri="{FF2B5EF4-FFF2-40B4-BE49-F238E27FC236}">
                <a16:creationId xmlns:a16="http://schemas.microsoft.com/office/drawing/2014/main" id="{EE31010B-76F2-B445-90B0-5763B2A88DC7}"/>
              </a:ext>
            </a:extLst>
          </p:cNvPr>
          <p:cNvSpPr>
            <a:spLocks noGrp="1"/>
          </p:cNvSpPr>
          <p:nvPr>
            <p:ph idx="1"/>
          </p:nvPr>
        </p:nvSpPr>
        <p:spPr/>
        <p:txBody>
          <a:bodyPr/>
          <a:lstStyle/>
          <a:p>
            <a:pPr marL="0" indent="0">
              <a:buNone/>
            </a:pPr>
            <a:r>
              <a:rPr lang="it-IT" b="1">
                <a:effectLst/>
              </a:rPr>
              <a:t>Challenge 1: Training you have been involved in...</a:t>
            </a:r>
          </a:p>
          <a:p>
            <a:r>
              <a:rPr lang="it-IT">
                <a:effectLst/>
              </a:rPr>
              <a:t>What makes a good training session?</a:t>
            </a:r>
          </a:p>
          <a:p>
            <a:r>
              <a:rPr lang="it-IT">
                <a:effectLst/>
              </a:rPr>
              <a:t>What makes a bad training session?</a:t>
            </a:r>
          </a:p>
          <a:p>
            <a:pPr marL="0" indent="0">
              <a:buNone/>
            </a:pPr>
            <a:endParaRPr lang="it-IT">
              <a:effectLst/>
            </a:endParaRPr>
          </a:p>
          <a:p>
            <a:pPr marL="0" indent="0">
              <a:buNone/>
            </a:pPr>
            <a:r>
              <a:rPr lang="it-IT">
                <a:effectLst/>
              </a:rPr>
              <a:t>Think of an example of each that you have participated in and list your thoughts…</a:t>
            </a:r>
          </a:p>
          <a:p>
            <a:endParaRPr lang="it-IT"/>
          </a:p>
        </p:txBody>
      </p:sp>
    </p:spTree>
    <p:extLst>
      <p:ext uri="{BB962C8B-B14F-4D97-AF65-F5344CB8AC3E}">
        <p14:creationId xmlns:p14="http://schemas.microsoft.com/office/powerpoint/2010/main" val="23967662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B9AAC-ED3F-D54A-8C00-8B6842F2796C}"/>
              </a:ext>
            </a:extLst>
          </p:cNvPr>
          <p:cNvSpPr>
            <a:spLocks noGrp="1"/>
          </p:cNvSpPr>
          <p:nvPr>
            <p:ph type="title"/>
          </p:nvPr>
        </p:nvSpPr>
        <p:spPr>
          <a:solidFill>
            <a:schemeClr val="accent4">
              <a:lumMod val="60000"/>
              <a:lumOff val="40000"/>
            </a:schemeClr>
          </a:solidFill>
        </p:spPr>
        <p:txBody>
          <a:bodyPr/>
          <a:lstStyle/>
          <a:p>
            <a:r>
              <a:rPr lang="it-IT" b="1"/>
              <a:t>What makes a good trainer?</a:t>
            </a:r>
            <a:endParaRPr lang="it-IT"/>
          </a:p>
        </p:txBody>
      </p:sp>
      <p:sp>
        <p:nvSpPr>
          <p:cNvPr id="3" name="Content Placeholder 2">
            <a:extLst>
              <a:ext uri="{FF2B5EF4-FFF2-40B4-BE49-F238E27FC236}">
                <a16:creationId xmlns:a16="http://schemas.microsoft.com/office/drawing/2014/main" id="{D64BFB38-7FC5-3E48-8815-B26B810FDA49}"/>
              </a:ext>
            </a:extLst>
          </p:cNvPr>
          <p:cNvSpPr>
            <a:spLocks noGrp="1"/>
          </p:cNvSpPr>
          <p:nvPr>
            <p:ph idx="1"/>
          </p:nvPr>
        </p:nvSpPr>
        <p:spPr/>
        <p:txBody>
          <a:bodyPr/>
          <a:lstStyle/>
          <a:p>
            <a:pPr marL="0" indent="0">
              <a:buNone/>
            </a:pPr>
            <a:r>
              <a:rPr lang="it-IT" b="1"/>
              <a:t>Challenge 2: What makes a good trainer?</a:t>
            </a:r>
          </a:p>
          <a:p>
            <a:r>
              <a:rPr lang="it-IT"/>
              <a:t>Discuss it in pairs and write down which characteristics you think a good trainer should have</a:t>
            </a:r>
          </a:p>
          <a:p>
            <a:r>
              <a:rPr lang="it-IT"/>
              <a:t>Identify two essential characteristics that good teachers have in common. Discuss with your partner. </a:t>
            </a:r>
          </a:p>
        </p:txBody>
      </p:sp>
    </p:spTree>
    <p:extLst>
      <p:ext uri="{BB962C8B-B14F-4D97-AF65-F5344CB8AC3E}">
        <p14:creationId xmlns:p14="http://schemas.microsoft.com/office/powerpoint/2010/main" val="373843992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F66C0-CB13-D640-83DE-3D61BB7AD5E2}"/>
              </a:ext>
            </a:extLst>
          </p:cNvPr>
          <p:cNvSpPr>
            <a:spLocks noGrp="1"/>
          </p:cNvSpPr>
          <p:nvPr>
            <p:ph type="title"/>
          </p:nvPr>
        </p:nvSpPr>
        <p:spPr/>
        <p:txBody>
          <a:bodyPr/>
          <a:lstStyle/>
          <a:p>
            <a:r>
              <a:rPr lang="it-IT" b="1"/>
              <a:t>What makes a good trainer? </a:t>
            </a:r>
          </a:p>
        </p:txBody>
      </p:sp>
      <p:sp>
        <p:nvSpPr>
          <p:cNvPr id="3" name="Content Placeholder 2">
            <a:extLst>
              <a:ext uri="{FF2B5EF4-FFF2-40B4-BE49-F238E27FC236}">
                <a16:creationId xmlns:a16="http://schemas.microsoft.com/office/drawing/2014/main" id="{7C287221-E8FD-F94A-AFE1-F45210056997}"/>
              </a:ext>
            </a:extLst>
          </p:cNvPr>
          <p:cNvSpPr>
            <a:spLocks noGrp="1"/>
          </p:cNvSpPr>
          <p:nvPr>
            <p:ph idx="1"/>
          </p:nvPr>
        </p:nvSpPr>
        <p:spPr/>
        <p:txBody>
          <a:bodyPr>
            <a:normAutofit/>
          </a:bodyPr>
          <a:lstStyle/>
          <a:p>
            <a:r>
              <a:rPr lang="it-IT"/>
              <a:t>Knowledge of subject</a:t>
            </a:r>
          </a:p>
          <a:p>
            <a:r>
              <a:rPr lang="it-IT"/>
              <a:t>Clear aims for session outcomes</a:t>
            </a:r>
          </a:p>
          <a:p>
            <a:r>
              <a:rPr lang="it-IT"/>
              <a:t>Confidence in delivery</a:t>
            </a:r>
          </a:p>
          <a:p>
            <a:r>
              <a:rPr lang="it-IT"/>
              <a:t>Appropriate delivery</a:t>
            </a:r>
          </a:p>
          <a:p>
            <a:r>
              <a:rPr lang="it-IT"/>
              <a:t>Listens to trainees </a:t>
            </a:r>
          </a:p>
          <a:p>
            <a:r>
              <a:rPr lang="it-IT"/>
              <a:t>Flexible – can change pace / depth if required</a:t>
            </a:r>
          </a:p>
          <a:p>
            <a:r>
              <a:rPr lang="it-IT"/>
              <a:t>Approachable</a:t>
            </a:r>
          </a:p>
          <a:p>
            <a:r>
              <a:rPr lang="it-IT"/>
              <a:t>Engaging</a:t>
            </a:r>
          </a:p>
          <a:p>
            <a:endParaRPr lang="it-IT"/>
          </a:p>
        </p:txBody>
      </p:sp>
    </p:spTree>
    <p:extLst>
      <p:ext uri="{BB962C8B-B14F-4D97-AF65-F5344CB8AC3E}">
        <p14:creationId xmlns:p14="http://schemas.microsoft.com/office/powerpoint/2010/main" val="3834154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69605-3978-C346-93B4-23C369BACE13}"/>
              </a:ext>
            </a:extLst>
          </p:cNvPr>
          <p:cNvSpPr>
            <a:spLocks noGrp="1"/>
          </p:cNvSpPr>
          <p:nvPr>
            <p:ph type="title"/>
          </p:nvPr>
        </p:nvSpPr>
        <p:spPr>
          <a:xfrm>
            <a:off x="838200" y="466164"/>
            <a:ext cx="10515600" cy="1116947"/>
          </a:xfrm>
          <a:solidFill>
            <a:schemeClr val="accent4">
              <a:lumMod val="60000"/>
              <a:lumOff val="40000"/>
            </a:schemeClr>
          </a:solidFill>
        </p:spPr>
        <p:txBody>
          <a:bodyPr/>
          <a:lstStyle/>
          <a:p>
            <a:r>
              <a:rPr lang="it-IT" b="1">
                <a:latin typeface="Corbel" panose="020B0503020204020204" pitchFamily="34" charset="0"/>
              </a:rPr>
              <a:t>What is learning?</a:t>
            </a:r>
            <a:endParaRPr lang="it-IT">
              <a:latin typeface="Corbel" panose="020B0503020204020204" pitchFamily="34" charset="0"/>
            </a:endParaRPr>
          </a:p>
        </p:txBody>
      </p:sp>
      <p:sp>
        <p:nvSpPr>
          <p:cNvPr id="3" name="Content Placeholder 2">
            <a:extLst>
              <a:ext uri="{FF2B5EF4-FFF2-40B4-BE49-F238E27FC236}">
                <a16:creationId xmlns:a16="http://schemas.microsoft.com/office/drawing/2014/main" id="{27A9B67D-61C6-3B47-B090-E53E84915D15}"/>
              </a:ext>
            </a:extLst>
          </p:cNvPr>
          <p:cNvSpPr>
            <a:spLocks noGrp="1"/>
          </p:cNvSpPr>
          <p:nvPr>
            <p:ph idx="1"/>
          </p:nvPr>
        </p:nvSpPr>
        <p:spPr>
          <a:xfrm>
            <a:off x="838200" y="1825625"/>
            <a:ext cx="10744200" cy="4593104"/>
          </a:xfrm>
        </p:spPr>
        <p:txBody>
          <a:bodyPr>
            <a:normAutofit fontScale="92500"/>
          </a:bodyPr>
          <a:lstStyle/>
          <a:p>
            <a:pPr marL="0" indent="0">
              <a:buNone/>
            </a:pPr>
            <a:r>
              <a:rPr lang="it-IT" u="sng">
                <a:effectLst/>
                <a:latin typeface="Corbel" panose="020B0503020204020204" pitchFamily="34" charset="0"/>
              </a:rPr>
              <a:t>From Ambrose et al. (2010) "How learning works"</a:t>
            </a:r>
            <a:r>
              <a:rPr lang="it-IT">
                <a:effectLst/>
                <a:latin typeface="Corbel" panose="020B0503020204020204" pitchFamily="34" charset="0"/>
              </a:rPr>
              <a:t>:</a:t>
            </a:r>
          </a:p>
          <a:p>
            <a:r>
              <a:rPr lang="it-IT">
                <a:effectLst/>
                <a:latin typeface="Corbel" panose="020B0503020204020204" pitchFamily="34" charset="0"/>
              </a:rPr>
              <a:t>Learning is not a product but a process occurring in the mind. As such, we can only infer that it has occurred from students' products or performance</a:t>
            </a:r>
          </a:p>
          <a:p>
            <a:r>
              <a:rPr lang="it-IT">
                <a:effectLst/>
                <a:latin typeface="Corbel" panose="020B0503020204020204" pitchFamily="34" charset="0"/>
              </a:rPr>
              <a:t>Learning involves change in knowledge, beliefs, behaviours, or attitudes</a:t>
            </a:r>
          </a:p>
          <a:p>
            <a:r>
              <a:rPr lang="it-IT">
                <a:solidFill>
                  <a:schemeClr val="bg1"/>
                </a:solidFill>
                <a:effectLst/>
                <a:latin typeface="Corbel" panose="020B0503020204020204" pitchFamily="34" charset="0"/>
              </a:rPr>
              <a:t>Learning is not something done to students, but rather </a:t>
            </a:r>
            <a:r>
              <a:rPr lang="it-IT" b="1">
                <a:solidFill>
                  <a:schemeClr val="bg1"/>
                </a:solidFill>
                <a:effectLst/>
                <a:latin typeface="Corbel" panose="020B0503020204020204" pitchFamily="34" charset="0"/>
              </a:rPr>
              <a:t>something students themselves do</a:t>
            </a:r>
            <a:r>
              <a:rPr lang="it-IT">
                <a:solidFill>
                  <a:schemeClr val="bg1"/>
                </a:solidFill>
                <a:effectLst/>
                <a:latin typeface="Corbel" panose="020B0503020204020204" pitchFamily="34" charset="0"/>
              </a:rPr>
              <a:t>.</a:t>
            </a:r>
          </a:p>
          <a:p>
            <a:pPr marL="0" indent="0">
              <a:buNone/>
            </a:pPr>
            <a:endParaRPr lang="it-IT">
              <a:solidFill>
                <a:schemeClr val="bg1"/>
              </a:solidFill>
              <a:effectLst/>
              <a:latin typeface="Corbel" panose="020B0503020204020204" pitchFamily="34" charset="0"/>
            </a:endParaRPr>
          </a:p>
          <a:p>
            <a:pPr marL="0" indent="0">
              <a:buNone/>
            </a:pPr>
            <a:r>
              <a:rPr lang="it-IT" u="sng">
                <a:solidFill>
                  <a:schemeClr val="bg1"/>
                </a:solidFill>
                <a:effectLst/>
                <a:latin typeface="Corbel" panose="020B0503020204020204" pitchFamily="34" charset="0"/>
              </a:rPr>
              <a:t>From Willingham (2009) "Why don't students like school?"</a:t>
            </a:r>
            <a:r>
              <a:rPr lang="it-IT">
                <a:solidFill>
                  <a:schemeClr val="bg1"/>
                </a:solidFill>
                <a:effectLst/>
                <a:latin typeface="Corbel" panose="020B0503020204020204" pitchFamily="34" charset="0"/>
              </a:rPr>
              <a:t>:</a:t>
            </a:r>
          </a:p>
          <a:p>
            <a:r>
              <a:rPr lang="it-IT">
                <a:solidFill>
                  <a:schemeClr val="bg1"/>
                </a:solidFill>
                <a:effectLst/>
                <a:latin typeface="Corbel" panose="020B0503020204020204" pitchFamily="34" charset="0"/>
              </a:rPr>
              <a:t>Learning is a change in the long term memory</a:t>
            </a:r>
          </a:p>
          <a:p>
            <a:endParaRPr lang="it-IT">
              <a:latin typeface="Corbel" panose="020B0503020204020204" pitchFamily="34" charset="0"/>
            </a:endParaRPr>
          </a:p>
        </p:txBody>
      </p:sp>
    </p:spTree>
    <p:extLst>
      <p:ext uri="{BB962C8B-B14F-4D97-AF65-F5344CB8AC3E}">
        <p14:creationId xmlns:p14="http://schemas.microsoft.com/office/powerpoint/2010/main" val="4611491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7FCC1-3444-5D4E-8F56-FB23BCBCF656}"/>
              </a:ext>
            </a:extLst>
          </p:cNvPr>
          <p:cNvSpPr>
            <a:spLocks noGrp="1"/>
          </p:cNvSpPr>
          <p:nvPr>
            <p:ph type="title"/>
          </p:nvPr>
        </p:nvSpPr>
        <p:spPr>
          <a:xfrm>
            <a:off x="838200" y="938866"/>
            <a:ext cx="10515600" cy="1325563"/>
          </a:xfrm>
        </p:spPr>
        <p:txBody>
          <a:bodyPr>
            <a:normAutofit fontScale="90000"/>
          </a:bodyPr>
          <a:lstStyle/>
          <a:p>
            <a:r>
              <a:rPr lang="it-IT" b="1">
                <a:latin typeface="Corbel" panose="020B0503020204020204" pitchFamily="34" charset="0"/>
              </a:rPr>
              <a:t>According to experiment described in (Willingham, 2009), effective teachers have two qualities: </a:t>
            </a:r>
          </a:p>
        </p:txBody>
      </p:sp>
      <p:sp>
        <p:nvSpPr>
          <p:cNvPr id="3" name="Content Placeholder 2">
            <a:extLst>
              <a:ext uri="{FF2B5EF4-FFF2-40B4-BE49-F238E27FC236}">
                <a16:creationId xmlns:a16="http://schemas.microsoft.com/office/drawing/2014/main" id="{FE2FBA4D-17F1-E844-97A3-8592988FE730}"/>
              </a:ext>
            </a:extLst>
          </p:cNvPr>
          <p:cNvSpPr>
            <a:spLocks noGrp="1"/>
          </p:cNvSpPr>
          <p:nvPr>
            <p:ph idx="1"/>
          </p:nvPr>
        </p:nvSpPr>
        <p:spPr>
          <a:xfrm>
            <a:off x="838200" y="2940423"/>
            <a:ext cx="10515600" cy="3236539"/>
          </a:xfrm>
        </p:spPr>
        <p:txBody>
          <a:bodyPr>
            <a:normAutofit/>
          </a:bodyPr>
          <a:lstStyle/>
          <a:p>
            <a:r>
              <a:rPr lang="it-IT" sz="3600">
                <a:latin typeface="Corbel" panose="020B0503020204020204" pitchFamily="34" charset="0"/>
              </a:rPr>
              <a:t>they are able to connect personally with students, and </a:t>
            </a:r>
          </a:p>
          <a:p>
            <a:r>
              <a:rPr lang="it-IT" sz="3600">
                <a:latin typeface="Corbel" panose="020B0503020204020204" pitchFamily="34" charset="0"/>
              </a:rPr>
              <a:t>they organise the material in a way that makes it interesting and easy to understand (the class is well organised).</a:t>
            </a:r>
          </a:p>
        </p:txBody>
      </p:sp>
    </p:spTree>
    <p:extLst>
      <p:ext uri="{BB962C8B-B14F-4D97-AF65-F5344CB8AC3E}">
        <p14:creationId xmlns:p14="http://schemas.microsoft.com/office/powerpoint/2010/main" val="37479746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98FB4-DCA9-A945-8B11-7F24826E8D23}"/>
              </a:ext>
            </a:extLst>
          </p:cNvPr>
          <p:cNvSpPr>
            <a:spLocks noGrp="1"/>
          </p:cNvSpPr>
          <p:nvPr>
            <p:ph type="title"/>
          </p:nvPr>
        </p:nvSpPr>
        <p:spPr/>
        <p:txBody>
          <a:bodyPr/>
          <a:lstStyle/>
          <a:p>
            <a:r>
              <a:rPr lang="it-IT" b="1"/>
              <a:t>The GOBLET skills matrix for trainers</a:t>
            </a:r>
            <a:endParaRPr lang="it-IT"/>
          </a:p>
        </p:txBody>
      </p:sp>
      <p:sp>
        <p:nvSpPr>
          <p:cNvPr id="3" name="Content Placeholder 2">
            <a:extLst>
              <a:ext uri="{FF2B5EF4-FFF2-40B4-BE49-F238E27FC236}">
                <a16:creationId xmlns:a16="http://schemas.microsoft.com/office/drawing/2014/main" id="{DC73126F-0459-F04E-AFD5-6BD889C4C821}"/>
              </a:ext>
            </a:extLst>
          </p:cNvPr>
          <p:cNvSpPr>
            <a:spLocks noGrp="1"/>
          </p:cNvSpPr>
          <p:nvPr>
            <p:ph idx="1"/>
          </p:nvPr>
        </p:nvSpPr>
        <p:spPr/>
        <p:txBody>
          <a:bodyPr>
            <a:normAutofit/>
          </a:bodyPr>
          <a:lstStyle/>
          <a:p>
            <a:r>
              <a:rPr lang="it-IT" sz="3600"/>
              <a:t>The TtT taskforce of the Global Organisation for Bioinformatics Learning, Education and Training (</a:t>
            </a:r>
            <a:r>
              <a:rPr lang="it-IT" sz="3600">
                <a:hlinkClick r:id="rId2"/>
              </a:rPr>
              <a:t>GOBLET</a:t>
            </a:r>
            <a:r>
              <a:rPr lang="it-IT" sz="3600"/>
              <a:t>), developed a skills matrix for trainiers. </a:t>
            </a:r>
          </a:p>
          <a:p>
            <a:r>
              <a:rPr lang="it-IT" sz="3600"/>
              <a:t>It aims to provide an overview of the major skills required to be a good trainer</a:t>
            </a:r>
          </a:p>
        </p:txBody>
      </p:sp>
    </p:spTree>
    <p:extLst>
      <p:ext uri="{BB962C8B-B14F-4D97-AF65-F5344CB8AC3E}">
        <p14:creationId xmlns:p14="http://schemas.microsoft.com/office/powerpoint/2010/main" val="201496506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A550784-F7AF-B744-982F-4B9C1D4B30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4931"/>
            <a:ext cx="12434735" cy="6633148"/>
          </a:xfrm>
          <a:prstGeom prst="rect">
            <a:avLst/>
          </a:prstGeom>
        </p:spPr>
      </p:pic>
    </p:spTree>
    <p:extLst>
      <p:ext uri="{BB962C8B-B14F-4D97-AF65-F5344CB8AC3E}">
        <p14:creationId xmlns:p14="http://schemas.microsoft.com/office/powerpoint/2010/main" val="338059815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37E1E-7B66-2349-BEB3-9BB0D5434A30}"/>
              </a:ext>
            </a:extLst>
          </p:cNvPr>
          <p:cNvSpPr>
            <a:spLocks noGrp="1"/>
          </p:cNvSpPr>
          <p:nvPr>
            <p:ph type="title"/>
          </p:nvPr>
        </p:nvSpPr>
        <p:spPr>
          <a:solidFill>
            <a:schemeClr val="accent4">
              <a:lumMod val="60000"/>
              <a:lumOff val="40000"/>
            </a:schemeClr>
          </a:solidFill>
        </p:spPr>
        <p:txBody>
          <a:bodyPr>
            <a:normAutofit/>
          </a:bodyPr>
          <a:lstStyle/>
          <a:p>
            <a:r>
              <a:rPr lang="it-IT" b="1"/>
              <a:t>The GOBLET skills matrix for trainers</a:t>
            </a:r>
            <a:endParaRPr lang="it-IT"/>
          </a:p>
        </p:txBody>
      </p:sp>
      <p:sp>
        <p:nvSpPr>
          <p:cNvPr id="3" name="Content Placeholder 2">
            <a:extLst>
              <a:ext uri="{FF2B5EF4-FFF2-40B4-BE49-F238E27FC236}">
                <a16:creationId xmlns:a16="http://schemas.microsoft.com/office/drawing/2014/main" id="{2187710B-F54B-5045-8865-977DD5380785}"/>
              </a:ext>
            </a:extLst>
          </p:cNvPr>
          <p:cNvSpPr>
            <a:spLocks noGrp="1"/>
          </p:cNvSpPr>
          <p:nvPr>
            <p:ph idx="1"/>
          </p:nvPr>
        </p:nvSpPr>
        <p:spPr/>
        <p:txBody>
          <a:bodyPr>
            <a:normAutofit/>
          </a:bodyPr>
          <a:lstStyle/>
          <a:p>
            <a:pPr marL="0" indent="0">
              <a:buNone/>
            </a:pPr>
            <a:r>
              <a:rPr lang="it-IT" sz="4000" b="1"/>
              <a:t>Challenge</a:t>
            </a:r>
            <a:endParaRPr lang="it-IT" sz="4000"/>
          </a:p>
          <a:p>
            <a:r>
              <a:rPr lang="it-IT" sz="4000"/>
              <a:t>Try to reflect on your current skills and how they fit with this matrix</a:t>
            </a:r>
          </a:p>
          <a:p>
            <a:r>
              <a:rPr lang="it-IT" sz="4000"/>
              <a:t>Then share your thoughts with us</a:t>
            </a:r>
          </a:p>
          <a:p>
            <a:r>
              <a:rPr lang="it-IT" sz="4000"/>
              <a:t>goo.gl/18dcto</a:t>
            </a:r>
          </a:p>
        </p:txBody>
      </p:sp>
    </p:spTree>
    <p:extLst>
      <p:ext uri="{BB962C8B-B14F-4D97-AF65-F5344CB8AC3E}">
        <p14:creationId xmlns:p14="http://schemas.microsoft.com/office/powerpoint/2010/main" val="210263955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FA4B63-3A02-8744-8688-3369795EB1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5301" y="965616"/>
            <a:ext cx="7406807" cy="5555105"/>
          </a:xfrm>
          <a:prstGeom prst="rect">
            <a:avLst/>
          </a:prstGeom>
        </p:spPr>
      </p:pic>
      <p:sp>
        <p:nvSpPr>
          <p:cNvPr id="3" name="TextBox 2">
            <a:extLst>
              <a:ext uri="{FF2B5EF4-FFF2-40B4-BE49-F238E27FC236}">
                <a16:creationId xmlns:a16="http://schemas.microsoft.com/office/drawing/2014/main" id="{D0CD7A9A-A270-3249-BEDA-625B939A1307}"/>
              </a:ext>
            </a:extLst>
          </p:cNvPr>
          <p:cNvSpPr txBox="1"/>
          <p:nvPr/>
        </p:nvSpPr>
        <p:spPr>
          <a:xfrm>
            <a:off x="3732551" y="254833"/>
            <a:ext cx="4452309" cy="523220"/>
          </a:xfrm>
          <a:prstGeom prst="rect">
            <a:avLst/>
          </a:prstGeom>
          <a:noFill/>
        </p:spPr>
        <p:txBody>
          <a:bodyPr wrap="none" rtlCol="0">
            <a:spAutoFit/>
          </a:bodyPr>
          <a:lstStyle/>
          <a:p>
            <a:r>
              <a:rPr lang="en-US" sz="2800"/>
              <a:t>Motivation and demotivation</a:t>
            </a:r>
            <a:endParaRPr lang="it-IT" sz="2800"/>
          </a:p>
        </p:txBody>
      </p:sp>
    </p:spTree>
    <p:extLst>
      <p:ext uri="{BB962C8B-B14F-4D97-AF65-F5344CB8AC3E}">
        <p14:creationId xmlns:p14="http://schemas.microsoft.com/office/powerpoint/2010/main" val="139232220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683488" y="1110154"/>
            <a:ext cx="10358202" cy="5509200"/>
          </a:xfrm>
          <a:prstGeom prst="rect">
            <a:avLst/>
          </a:prstGeom>
        </p:spPr>
        <p:txBody>
          <a:bodyPr wrap="square">
            <a:spAutoFit/>
          </a:bodyPr>
          <a:lstStyle/>
          <a:p>
            <a:pPr marL="285750" indent="-285750">
              <a:buFont typeface="Arial" panose="020B0604020202020204" pitchFamily="34" charset="0"/>
              <a:buChar char="•"/>
            </a:pPr>
            <a:r>
              <a:rPr lang="it-IT" sz="3200"/>
              <a:t>Connect the material to students’ interests</a:t>
            </a:r>
          </a:p>
          <a:p>
            <a:pPr marL="285750" indent="-285750">
              <a:buFont typeface="Arial" panose="020B0604020202020204" pitchFamily="34" charset="0"/>
              <a:buChar char="•"/>
            </a:pPr>
            <a:r>
              <a:rPr lang="it-IT" sz="3200">
                <a:solidFill>
                  <a:schemeClr val="bg1"/>
                </a:solidFill>
              </a:rPr>
              <a:t>Provide authentic, real-world tasks</a:t>
            </a:r>
          </a:p>
          <a:p>
            <a:pPr marL="285750" indent="-285750">
              <a:buFont typeface="Arial" panose="020B0604020202020204" pitchFamily="34" charset="0"/>
              <a:buChar char="•"/>
            </a:pPr>
            <a:r>
              <a:rPr lang="it-IT" sz="3200">
                <a:solidFill>
                  <a:schemeClr val="bg1"/>
                </a:solidFill>
              </a:rPr>
              <a:t>Show relevance to students’ current academic lives</a:t>
            </a:r>
          </a:p>
          <a:p>
            <a:pPr marL="285750" indent="-285750">
              <a:buFont typeface="Arial" panose="020B0604020202020204" pitchFamily="34" charset="0"/>
              <a:buChar char="•"/>
            </a:pPr>
            <a:r>
              <a:rPr lang="it-IT" sz="3200">
                <a:solidFill>
                  <a:schemeClr val="bg1"/>
                </a:solidFill>
              </a:rPr>
              <a:t>Demonstrate the relevance of higher-level skills to students’ future professional lives</a:t>
            </a:r>
          </a:p>
          <a:p>
            <a:pPr marL="285750" indent="-285750">
              <a:buFont typeface="Arial" panose="020B0604020202020204" pitchFamily="34" charset="0"/>
              <a:buChar char="•"/>
            </a:pPr>
            <a:r>
              <a:rPr lang="it-IT" sz="3200">
                <a:solidFill>
                  <a:schemeClr val="bg1"/>
                </a:solidFill>
              </a:rPr>
              <a:t>Identify and reward what you value</a:t>
            </a:r>
          </a:p>
          <a:p>
            <a:pPr marL="285750" indent="-285750">
              <a:buFont typeface="Arial" panose="020B0604020202020204" pitchFamily="34" charset="0"/>
              <a:buChar char="•"/>
            </a:pPr>
            <a:r>
              <a:rPr lang="it-IT" sz="3200">
                <a:solidFill>
                  <a:schemeClr val="bg1"/>
                </a:solidFill>
              </a:rPr>
              <a:t>Show your own passion and enthusiasm for the discipline</a:t>
            </a:r>
          </a:p>
          <a:p>
            <a:pPr marL="285750" indent="-285750">
              <a:buFont typeface="Arial" panose="020B0604020202020204" pitchFamily="34" charset="0"/>
              <a:buChar char="•"/>
            </a:pPr>
            <a:r>
              <a:rPr lang="it-IT" sz="3200">
                <a:solidFill>
                  <a:schemeClr val="bg1"/>
                </a:solidFill>
              </a:rPr>
              <a:t>Strategies to build positive expectations</a:t>
            </a:r>
          </a:p>
          <a:p>
            <a:pPr marL="285750" indent="-285750">
              <a:buFont typeface="Arial" panose="020B0604020202020204" pitchFamily="34" charset="0"/>
              <a:buChar char="•"/>
            </a:pPr>
            <a:r>
              <a:rPr lang="it-IT" sz="3200">
                <a:solidFill>
                  <a:schemeClr val="bg1"/>
                </a:solidFill>
              </a:rPr>
              <a:t>Ensure alignment of objectives, assessments, and instructional strategies</a:t>
            </a:r>
          </a:p>
          <a:p>
            <a:pPr marL="285750" indent="-285750">
              <a:buFont typeface="Arial" panose="020B0604020202020204" pitchFamily="34" charset="0"/>
              <a:buChar char="•"/>
            </a:pPr>
            <a:r>
              <a:rPr lang="it-IT" sz="3200">
                <a:solidFill>
                  <a:schemeClr val="bg1"/>
                </a:solidFill>
              </a:rPr>
              <a:t>Identify an appropriate level of challenge</a:t>
            </a:r>
          </a:p>
        </p:txBody>
      </p:sp>
      <p:sp>
        <p:nvSpPr>
          <p:cNvPr id="2" name="Rectangle 1">
            <a:extLst>
              <a:ext uri="{FF2B5EF4-FFF2-40B4-BE49-F238E27FC236}">
                <a16:creationId xmlns:a16="http://schemas.microsoft.com/office/drawing/2014/main" id="{A623AB78-B077-FE42-B722-B57B43943955}"/>
              </a:ext>
            </a:extLst>
          </p:cNvPr>
          <p:cNvSpPr/>
          <p:nvPr/>
        </p:nvSpPr>
        <p:spPr>
          <a:xfrm>
            <a:off x="3187709" y="196334"/>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36177483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683488" y="1110154"/>
            <a:ext cx="10358202" cy="5509200"/>
          </a:xfrm>
          <a:prstGeom prst="rect">
            <a:avLst/>
          </a:prstGeom>
        </p:spPr>
        <p:txBody>
          <a:bodyPr wrap="square">
            <a:spAutoFit/>
          </a:bodyPr>
          <a:lstStyle/>
          <a:p>
            <a:pPr marL="285750" indent="-285750">
              <a:buFont typeface="Arial" panose="020B0604020202020204" pitchFamily="34" charset="0"/>
              <a:buChar char="•"/>
            </a:pPr>
            <a:r>
              <a:rPr lang="it-IT" sz="3200"/>
              <a:t>Connect the material to students’ interests</a:t>
            </a:r>
          </a:p>
          <a:p>
            <a:pPr marL="285750" indent="-285750">
              <a:buFont typeface="Arial" panose="020B0604020202020204" pitchFamily="34" charset="0"/>
              <a:buChar char="•"/>
            </a:pPr>
            <a:r>
              <a:rPr lang="it-IT" sz="3200"/>
              <a:t>Provide authentic, real-world tasks</a:t>
            </a:r>
          </a:p>
          <a:p>
            <a:pPr marL="285750" indent="-285750">
              <a:buFont typeface="Arial" panose="020B0604020202020204" pitchFamily="34" charset="0"/>
              <a:buChar char="•"/>
            </a:pPr>
            <a:r>
              <a:rPr lang="it-IT" sz="3200">
                <a:solidFill>
                  <a:schemeClr val="bg1"/>
                </a:solidFill>
              </a:rPr>
              <a:t>Show relevance to students’ current academic lives</a:t>
            </a:r>
          </a:p>
          <a:p>
            <a:pPr marL="285750" indent="-285750">
              <a:buFont typeface="Arial" panose="020B0604020202020204" pitchFamily="34" charset="0"/>
              <a:buChar char="•"/>
            </a:pPr>
            <a:r>
              <a:rPr lang="it-IT" sz="3200">
                <a:solidFill>
                  <a:schemeClr val="bg1"/>
                </a:solidFill>
              </a:rPr>
              <a:t>Demonstrate the relevance of higher-level skills to students’ future professional lives</a:t>
            </a:r>
          </a:p>
          <a:p>
            <a:pPr marL="285750" indent="-285750">
              <a:buFont typeface="Arial" panose="020B0604020202020204" pitchFamily="34" charset="0"/>
              <a:buChar char="•"/>
            </a:pPr>
            <a:r>
              <a:rPr lang="it-IT" sz="3200">
                <a:solidFill>
                  <a:schemeClr val="bg1"/>
                </a:solidFill>
              </a:rPr>
              <a:t>Identify and reward what you value</a:t>
            </a:r>
          </a:p>
          <a:p>
            <a:pPr marL="285750" indent="-285750">
              <a:buFont typeface="Arial" panose="020B0604020202020204" pitchFamily="34" charset="0"/>
              <a:buChar char="•"/>
            </a:pPr>
            <a:r>
              <a:rPr lang="it-IT" sz="3200">
                <a:solidFill>
                  <a:schemeClr val="bg1"/>
                </a:solidFill>
              </a:rPr>
              <a:t>Show your own passion and enthusiasm for the discipline</a:t>
            </a:r>
          </a:p>
          <a:p>
            <a:pPr marL="285750" indent="-285750">
              <a:buFont typeface="Arial" panose="020B0604020202020204" pitchFamily="34" charset="0"/>
              <a:buChar char="•"/>
            </a:pPr>
            <a:r>
              <a:rPr lang="it-IT" sz="3200">
                <a:solidFill>
                  <a:schemeClr val="bg1"/>
                </a:solidFill>
              </a:rPr>
              <a:t>Strategies to build positive expectations</a:t>
            </a:r>
          </a:p>
          <a:p>
            <a:pPr marL="285750" indent="-285750">
              <a:buFont typeface="Arial" panose="020B0604020202020204" pitchFamily="34" charset="0"/>
              <a:buChar char="•"/>
            </a:pPr>
            <a:r>
              <a:rPr lang="it-IT" sz="3200">
                <a:solidFill>
                  <a:schemeClr val="bg1"/>
                </a:solidFill>
              </a:rPr>
              <a:t>Ensure alignment of objectives, assessments, and instructional strategies</a:t>
            </a:r>
          </a:p>
          <a:p>
            <a:pPr marL="285750" indent="-285750">
              <a:buFont typeface="Arial" panose="020B0604020202020204" pitchFamily="34" charset="0"/>
              <a:buChar char="•"/>
            </a:pPr>
            <a:r>
              <a:rPr lang="it-IT" sz="3200">
                <a:solidFill>
                  <a:schemeClr val="bg1"/>
                </a:solidFill>
              </a:rPr>
              <a:t>Identify an appropriate level of challenge</a:t>
            </a:r>
          </a:p>
        </p:txBody>
      </p:sp>
      <p:sp>
        <p:nvSpPr>
          <p:cNvPr id="2" name="Rectangle 1">
            <a:extLst>
              <a:ext uri="{FF2B5EF4-FFF2-40B4-BE49-F238E27FC236}">
                <a16:creationId xmlns:a16="http://schemas.microsoft.com/office/drawing/2014/main" id="{A623AB78-B077-FE42-B722-B57B43943955}"/>
              </a:ext>
            </a:extLst>
          </p:cNvPr>
          <p:cNvSpPr/>
          <p:nvPr/>
        </p:nvSpPr>
        <p:spPr>
          <a:xfrm>
            <a:off x="3187709" y="196334"/>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355687956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683488" y="1110154"/>
            <a:ext cx="10358202" cy="5509200"/>
          </a:xfrm>
          <a:prstGeom prst="rect">
            <a:avLst/>
          </a:prstGeom>
        </p:spPr>
        <p:txBody>
          <a:bodyPr wrap="square">
            <a:spAutoFit/>
          </a:bodyPr>
          <a:lstStyle/>
          <a:p>
            <a:pPr marL="285750" indent="-285750">
              <a:buFont typeface="Arial" panose="020B0604020202020204" pitchFamily="34" charset="0"/>
              <a:buChar char="•"/>
            </a:pPr>
            <a:r>
              <a:rPr lang="it-IT" sz="3200"/>
              <a:t>Connect the material to students’ interests</a:t>
            </a:r>
          </a:p>
          <a:p>
            <a:pPr marL="285750" indent="-285750">
              <a:buFont typeface="Arial" panose="020B0604020202020204" pitchFamily="34" charset="0"/>
              <a:buChar char="•"/>
            </a:pPr>
            <a:r>
              <a:rPr lang="it-IT" sz="3200"/>
              <a:t>Provide authentic, real-world tasks</a:t>
            </a:r>
          </a:p>
          <a:p>
            <a:pPr marL="285750" indent="-285750">
              <a:buFont typeface="Arial" panose="020B0604020202020204" pitchFamily="34" charset="0"/>
              <a:buChar char="•"/>
            </a:pPr>
            <a:r>
              <a:rPr lang="it-IT" sz="3200"/>
              <a:t>Show relevance to students’ current academic lives</a:t>
            </a:r>
          </a:p>
          <a:p>
            <a:pPr marL="285750" indent="-285750">
              <a:buFont typeface="Arial" panose="020B0604020202020204" pitchFamily="34" charset="0"/>
              <a:buChar char="•"/>
            </a:pPr>
            <a:r>
              <a:rPr lang="it-IT" sz="3200">
                <a:solidFill>
                  <a:schemeClr val="bg1"/>
                </a:solidFill>
              </a:rPr>
              <a:t>Demonstrate the relevance of higher-level skills to students’ future professional lives</a:t>
            </a:r>
          </a:p>
          <a:p>
            <a:pPr marL="285750" indent="-285750">
              <a:buFont typeface="Arial" panose="020B0604020202020204" pitchFamily="34" charset="0"/>
              <a:buChar char="•"/>
            </a:pPr>
            <a:r>
              <a:rPr lang="it-IT" sz="3200">
                <a:solidFill>
                  <a:schemeClr val="bg1"/>
                </a:solidFill>
              </a:rPr>
              <a:t>Identify and reward what you value</a:t>
            </a:r>
          </a:p>
          <a:p>
            <a:pPr marL="285750" indent="-285750">
              <a:buFont typeface="Arial" panose="020B0604020202020204" pitchFamily="34" charset="0"/>
              <a:buChar char="•"/>
            </a:pPr>
            <a:r>
              <a:rPr lang="it-IT" sz="3200">
                <a:solidFill>
                  <a:schemeClr val="bg1"/>
                </a:solidFill>
              </a:rPr>
              <a:t>Show your own passion and enthusiasm for the discipline</a:t>
            </a:r>
          </a:p>
          <a:p>
            <a:pPr marL="285750" indent="-285750">
              <a:buFont typeface="Arial" panose="020B0604020202020204" pitchFamily="34" charset="0"/>
              <a:buChar char="•"/>
            </a:pPr>
            <a:r>
              <a:rPr lang="it-IT" sz="3200">
                <a:solidFill>
                  <a:schemeClr val="bg1"/>
                </a:solidFill>
              </a:rPr>
              <a:t>Strategies to build positive expectations</a:t>
            </a:r>
          </a:p>
          <a:p>
            <a:pPr marL="285750" indent="-285750">
              <a:buFont typeface="Arial" panose="020B0604020202020204" pitchFamily="34" charset="0"/>
              <a:buChar char="•"/>
            </a:pPr>
            <a:r>
              <a:rPr lang="it-IT" sz="3200">
                <a:solidFill>
                  <a:schemeClr val="bg1"/>
                </a:solidFill>
              </a:rPr>
              <a:t>Ensure alignment of objectives, assessments, and instructional strategies</a:t>
            </a:r>
          </a:p>
          <a:p>
            <a:pPr marL="285750" indent="-285750">
              <a:buFont typeface="Arial" panose="020B0604020202020204" pitchFamily="34" charset="0"/>
              <a:buChar char="•"/>
            </a:pPr>
            <a:r>
              <a:rPr lang="it-IT" sz="3200">
                <a:solidFill>
                  <a:schemeClr val="bg1"/>
                </a:solidFill>
              </a:rPr>
              <a:t>Identify an appropriate level of challenge</a:t>
            </a:r>
          </a:p>
        </p:txBody>
      </p:sp>
      <p:sp>
        <p:nvSpPr>
          <p:cNvPr id="2" name="Rectangle 1">
            <a:extLst>
              <a:ext uri="{FF2B5EF4-FFF2-40B4-BE49-F238E27FC236}">
                <a16:creationId xmlns:a16="http://schemas.microsoft.com/office/drawing/2014/main" id="{A623AB78-B077-FE42-B722-B57B43943955}"/>
              </a:ext>
            </a:extLst>
          </p:cNvPr>
          <p:cNvSpPr/>
          <p:nvPr/>
        </p:nvSpPr>
        <p:spPr>
          <a:xfrm>
            <a:off x="3187709" y="196334"/>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307107047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683488" y="1110154"/>
            <a:ext cx="10358202" cy="5509200"/>
          </a:xfrm>
          <a:prstGeom prst="rect">
            <a:avLst/>
          </a:prstGeom>
        </p:spPr>
        <p:txBody>
          <a:bodyPr wrap="square">
            <a:spAutoFit/>
          </a:bodyPr>
          <a:lstStyle/>
          <a:p>
            <a:pPr marL="285750" indent="-285750">
              <a:buFont typeface="Arial" panose="020B0604020202020204" pitchFamily="34" charset="0"/>
              <a:buChar char="•"/>
            </a:pPr>
            <a:r>
              <a:rPr lang="it-IT" sz="3200"/>
              <a:t>Connect the material to students’ interests</a:t>
            </a:r>
          </a:p>
          <a:p>
            <a:pPr marL="285750" indent="-285750">
              <a:buFont typeface="Arial" panose="020B0604020202020204" pitchFamily="34" charset="0"/>
              <a:buChar char="•"/>
            </a:pPr>
            <a:r>
              <a:rPr lang="it-IT" sz="3200"/>
              <a:t>Provide authentic, real-world tasks</a:t>
            </a:r>
          </a:p>
          <a:p>
            <a:pPr marL="285750" indent="-285750">
              <a:buFont typeface="Arial" panose="020B0604020202020204" pitchFamily="34" charset="0"/>
              <a:buChar char="•"/>
            </a:pPr>
            <a:r>
              <a:rPr lang="it-IT" sz="3200"/>
              <a:t>Show relevance to students’ current academic lives</a:t>
            </a:r>
          </a:p>
          <a:p>
            <a:pPr marL="285750" indent="-285750">
              <a:buFont typeface="Arial" panose="020B0604020202020204" pitchFamily="34" charset="0"/>
              <a:buChar char="•"/>
            </a:pPr>
            <a:r>
              <a:rPr lang="it-IT" sz="3200"/>
              <a:t>Demonstrate the relevance of higher-level skills to students’ future professional lives</a:t>
            </a:r>
          </a:p>
          <a:p>
            <a:pPr marL="285750" indent="-285750">
              <a:buFont typeface="Arial" panose="020B0604020202020204" pitchFamily="34" charset="0"/>
              <a:buChar char="•"/>
            </a:pPr>
            <a:r>
              <a:rPr lang="it-IT" sz="3200">
                <a:solidFill>
                  <a:schemeClr val="bg1"/>
                </a:solidFill>
              </a:rPr>
              <a:t>Identify and reward what you value</a:t>
            </a:r>
          </a:p>
          <a:p>
            <a:pPr marL="285750" indent="-285750">
              <a:buFont typeface="Arial" panose="020B0604020202020204" pitchFamily="34" charset="0"/>
              <a:buChar char="•"/>
            </a:pPr>
            <a:r>
              <a:rPr lang="it-IT" sz="3200">
                <a:solidFill>
                  <a:schemeClr val="bg1"/>
                </a:solidFill>
              </a:rPr>
              <a:t>Show your own passion and enthusiasm for the discipline</a:t>
            </a:r>
          </a:p>
          <a:p>
            <a:pPr marL="285750" indent="-285750">
              <a:buFont typeface="Arial" panose="020B0604020202020204" pitchFamily="34" charset="0"/>
              <a:buChar char="•"/>
            </a:pPr>
            <a:r>
              <a:rPr lang="it-IT" sz="3200">
                <a:solidFill>
                  <a:schemeClr val="bg1"/>
                </a:solidFill>
              </a:rPr>
              <a:t>Strategies to build positive expectations</a:t>
            </a:r>
          </a:p>
          <a:p>
            <a:pPr marL="285750" indent="-285750">
              <a:buFont typeface="Arial" panose="020B0604020202020204" pitchFamily="34" charset="0"/>
              <a:buChar char="•"/>
            </a:pPr>
            <a:r>
              <a:rPr lang="it-IT" sz="3200">
                <a:solidFill>
                  <a:schemeClr val="bg1"/>
                </a:solidFill>
              </a:rPr>
              <a:t>Ensure alignment of objectives, assessments, and instructional strategies</a:t>
            </a:r>
          </a:p>
          <a:p>
            <a:pPr marL="285750" indent="-285750">
              <a:buFont typeface="Arial" panose="020B0604020202020204" pitchFamily="34" charset="0"/>
              <a:buChar char="•"/>
            </a:pPr>
            <a:r>
              <a:rPr lang="it-IT" sz="3200">
                <a:solidFill>
                  <a:schemeClr val="bg1"/>
                </a:solidFill>
              </a:rPr>
              <a:t>Identify an appropriate level of challenge</a:t>
            </a:r>
          </a:p>
        </p:txBody>
      </p:sp>
      <p:sp>
        <p:nvSpPr>
          <p:cNvPr id="2" name="Rectangle 1">
            <a:extLst>
              <a:ext uri="{FF2B5EF4-FFF2-40B4-BE49-F238E27FC236}">
                <a16:creationId xmlns:a16="http://schemas.microsoft.com/office/drawing/2014/main" id="{A623AB78-B077-FE42-B722-B57B43943955}"/>
              </a:ext>
            </a:extLst>
          </p:cNvPr>
          <p:cNvSpPr/>
          <p:nvPr/>
        </p:nvSpPr>
        <p:spPr>
          <a:xfrm>
            <a:off x="3187709" y="196334"/>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240301585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683488" y="1110154"/>
            <a:ext cx="10358202" cy="5509200"/>
          </a:xfrm>
          <a:prstGeom prst="rect">
            <a:avLst/>
          </a:prstGeom>
        </p:spPr>
        <p:txBody>
          <a:bodyPr wrap="square">
            <a:spAutoFit/>
          </a:bodyPr>
          <a:lstStyle/>
          <a:p>
            <a:pPr marL="285750" indent="-285750">
              <a:buFont typeface="Arial" panose="020B0604020202020204" pitchFamily="34" charset="0"/>
              <a:buChar char="•"/>
            </a:pPr>
            <a:r>
              <a:rPr lang="it-IT" sz="3200"/>
              <a:t>Connect the material to students’ interests</a:t>
            </a:r>
          </a:p>
          <a:p>
            <a:pPr marL="285750" indent="-285750">
              <a:buFont typeface="Arial" panose="020B0604020202020204" pitchFamily="34" charset="0"/>
              <a:buChar char="•"/>
            </a:pPr>
            <a:r>
              <a:rPr lang="it-IT" sz="3200"/>
              <a:t>Provide authentic, real-world tasks</a:t>
            </a:r>
          </a:p>
          <a:p>
            <a:pPr marL="285750" indent="-285750">
              <a:buFont typeface="Arial" panose="020B0604020202020204" pitchFamily="34" charset="0"/>
              <a:buChar char="•"/>
            </a:pPr>
            <a:r>
              <a:rPr lang="it-IT" sz="3200"/>
              <a:t>Show relevance to students’ current academic lives</a:t>
            </a:r>
          </a:p>
          <a:p>
            <a:pPr marL="285750" indent="-285750">
              <a:buFont typeface="Arial" panose="020B0604020202020204" pitchFamily="34" charset="0"/>
              <a:buChar char="•"/>
            </a:pPr>
            <a:r>
              <a:rPr lang="it-IT" sz="3200"/>
              <a:t>Demonstrate the relevance of higher-level skills to students’ future professional lives</a:t>
            </a:r>
          </a:p>
          <a:p>
            <a:pPr marL="285750" indent="-285750">
              <a:buFont typeface="Arial" panose="020B0604020202020204" pitchFamily="34" charset="0"/>
              <a:buChar char="•"/>
            </a:pPr>
            <a:r>
              <a:rPr lang="it-IT" sz="3200"/>
              <a:t>Identify and reward what you value</a:t>
            </a:r>
          </a:p>
          <a:p>
            <a:pPr marL="285750" indent="-285750">
              <a:buFont typeface="Arial" panose="020B0604020202020204" pitchFamily="34" charset="0"/>
              <a:buChar char="•"/>
            </a:pPr>
            <a:r>
              <a:rPr lang="it-IT" sz="3200">
                <a:solidFill>
                  <a:schemeClr val="bg1"/>
                </a:solidFill>
              </a:rPr>
              <a:t>Show your own passion and enthusiasm for the discipline</a:t>
            </a:r>
          </a:p>
          <a:p>
            <a:pPr marL="285750" indent="-285750">
              <a:buFont typeface="Arial" panose="020B0604020202020204" pitchFamily="34" charset="0"/>
              <a:buChar char="•"/>
            </a:pPr>
            <a:r>
              <a:rPr lang="it-IT" sz="3200">
                <a:solidFill>
                  <a:schemeClr val="bg1"/>
                </a:solidFill>
              </a:rPr>
              <a:t>Strategies to build positive expectations</a:t>
            </a:r>
          </a:p>
          <a:p>
            <a:pPr marL="285750" indent="-285750">
              <a:buFont typeface="Arial" panose="020B0604020202020204" pitchFamily="34" charset="0"/>
              <a:buChar char="•"/>
            </a:pPr>
            <a:r>
              <a:rPr lang="it-IT" sz="3200">
                <a:solidFill>
                  <a:schemeClr val="bg1"/>
                </a:solidFill>
              </a:rPr>
              <a:t>Ensure alignment of objectives, assessments, and instructional strategies</a:t>
            </a:r>
          </a:p>
          <a:p>
            <a:pPr marL="285750" indent="-285750">
              <a:buFont typeface="Arial" panose="020B0604020202020204" pitchFamily="34" charset="0"/>
              <a:buChar char="•"/>
            </a:pPr>
            <a:r>
              <a:rPr lang="it-IT" sz="3200">
                <a:solidFill>
                  <a:schemeClr val="bg1"/>
                </a:solidFill>
              </a:rPr>
              <a:t>Identify an appropriate level of challenge</a:t>
            </a:r>
          </a:p>
        </p:txBody>
      </p:sp>
      <p:sp>
        <p:nvSpPr>
          <p:cNvPr id="2" name="Rectangle 1">
            <a:extLst>
              <a:ext uri="{FF2B5EF4-FFF2-40B4-BE49-F238E27FC236}">
                <a16:creationId xmlns:a16="http://schemas.microsoft.com/office/drawing/2014/main" id="{A623AB78-B077-FE42-B722-B57B43943955}"/>
              </a:ext>
            </a:extLst>
          </p:cNvPr>
          <p:cNvSpPr/>
          <p:nvPr/>
        </p:nvSpPr>
        <p:spPr>
          <a:xfrm>
            <a:off x="3187709" y="196334"/>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39535731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69605-3978-C346-93B4-23C369BACE13}"/>
              </a:ext>
            </a:extLst>
          </p:cNvPr>
          <p:cNvSpPr>
            <a:spLocks noGrp="1"/>
          </p:cNvSpPr>
          <p:nvPr>
            <p:ph type="title"/>
          </p:nvPr>
        </p:nvSpPr>
        <p:spPr>
          <a:xfrm>
            <a:off x="838200" y="466164"/>
            <a:ext cx="10515600" cy="1116947"/>
          </a:xfrm>
          <a:solidFill>
            <a:schemeClr val="accent4">
              <a:lumMod val="60000"/>
              <a:lumOff val="40000"/>
            </a:schemeClr>
          </a:solidFill>
        </p:spPr>
        <p:txBody>
          <a:bodyPr/>
          <a:lstStyle/>
          <a:p>
            <a:r>
              <a:rPr lang="it-IT" b="1">
                <a:latin typeface="Corbel" panose="020B0503020204020204" pitchFamily="34" charset="0"/>
              </a:rPr>
              <a:t>What is learning?</a:t>
            </a:r>
            <a:endParaRPr lang="it-IT">
              <a:latin typeface="Corbel" panose="020B0503020204020204" pitchFamily="34" charset="0"/>
            </a:endParaRPr>
          </a:p>
        </p:txBody>
      </p:sp>
      <p:sp>
        <p:nvSpPr>
          <p:cNvPr id="3" name="Content Placeholder 2">
            <a:extLst>
              <a:ext uri="{FF2B5EF4-FFF2-40B4-BE49-F238E27FC236}">
                <a16:creationId xmlns:a16="http://schemas.microsoft.com/office/drawing/2014/main" id="{27A9B67D-61C6-3B47-B090-E53E84915D15}"/>
              </a:ext>
            </a:extLst>
          </p:cNvPr>
          <p:cNvSpPr>
            <a:spLocks noGrp="1"/>
          </p:cNvSpPr>
          <p:nvPr>
            <p:ph idx="1"/>
          </p:nvPr>
        </p:nvSpPr>
        <p:spPr>
          <a:xfrm>
            <a:off x="838200" y="1825625"/>
            <a:ext cx="10744200" cy="4593104"/>
          </a:xfrm>
        </p:spPr>
        <p:txBody>
          <a:bodyPr>
            <a:normAutofit fontScale="92500"/>
          </a:bodyPr>
          <a:lstStyle/>
          <a:p>
            <a:pPr marL="0" indent="0">
              <a:buNone/>
            </a:pPr>
            <a:r>
              <a:rPr lang="it-IT" u="sng">
                <a:effectLst/>
                <a:latin typeface="Corbel" panose="020B0503020204020204" pitchFamily="34" charset="0"/>
              </a:rPr>
              <a:t>From Ambrose et al. (2010) "How learning works"</a:t>
            </a:r>
            <a:r>
              <a:rPr lang="it-IT">
                <a:effectLst/>
                <a:latin typeface="Corbel" panose="020B0503020204020204" pitchFamily="34" charset="0"/>
              </a:rPr>
              <a:t>:</a:t>
            </a:r>
          </a:p>
          <a:p>
            <a:r>
              <a:rPr lang="it-IT">
                <a:effectLst/>
                <a:latin typeface="Corbel" panose="020B0503020204020204" pitchFamily="34" charset="0"/>
              </a:rPr>
              <a:t>Learning is not a product but a process occurring in the mind. As such, we can only infer that it has occurred from students' products or performance</a:t>
            </a:r>
          </a:p>
          <a:p>
            <a:r>
              <a:rPr lang="it-IT">
                <a:effectLst/>
                <a:latin typeface="Corbel" panose="020B0503020204020204" pitchFamily="34" charset="0"/>
              </a:rPr>
              <a:t>Learning involves change in knowledge, beliefs, behaviours, or attitudes</a:t>
            </a:r>
          </a:p>
          <a:p>
            <a:r>
              <a:rPr lang="it-IT">
                <a:effectLst/>
                <a:latin typeface="Corbel" panose="020B0503020204020204" pitchFamily="34" charset="0"/>
              </a:rPr>
              <a:t>Learning is not something done to students, but rather </a:t>
            </a:r>
            <a:r>
              <a:rPr lang="it-IT" b="1">
                <a:effectLst/>
                <a:latin typeface="Corbel" panose="020B0503020204020204" pitchFamily="34" charset="0"/>
              </a:rPr>
              <a:t>something students themselves do</a:t>
            </a:r>
            <a:r>
              <a:rPr lang="it-IT">
                <a:effectLst/>
                <a:latin typeface="Corbel" panose="020B0503020204020204" pitchFamily="34" charset="0"/>
              </a:rPr>
              <a:t>.</a:t>
            </a:r>
          </a:p>
          <a:p>
            <a:pPr marL="0" indent="0">
              <a:buNone/>
            </a:pPr>
            <a:endParaRPr lang="it-IT">
              <a:effectLst/>
              <a:latin typeface="Corbel" panose="020B0503020204020204" pitchFamily="34" charset="0"/>
            </a:endParaRPr>
          </a:p>
          <a:p>
            <a:pPr marL="0" indent="0">
              <a:buNone/>
            </a:pPr>
            <a:r>
              <a:rPr lang="it-IT" u="sng">
                <a:solidFill>
                  <a:schemeClr val="bg1"/>
                </a:solidFill>
                <a:effectLst/>
                <a:latin typeface="Corbel" panose="020B0503020204020204" pitchFamily="34" charset="0"/>
              </a:rPr>
              <a:t>From Willingham (2009) "Why don't students like school?"</a:t>
            </a:r>
            <a:r>
              <a:rPr lang="it-IT">
                <a:solidFill>
                  <a:schemeClr val="bg1"/>
                </a:solidFill>
                <a:effectLst/>
                <a:latin typeface="Corbel" panose="020B0503020204020204" pitchFamily="34" charset="0"/>
              </a:rPr>
              <a:t>:</a:t>
            </a:r>
          </a:p>
          <a:p>
            <a:r>
              <a:rPr lang="it-IT">
                <a:solidFill>
                  <a:schemeClr val="bg1"/>
                </a:solidFill>
                <a:effectLst/>
                <a:latin typeface="Corbel" panose="020B0503020204020204" pitchFamily="34" charset="0"/>
              </a:rPr>
              <a:t>Learning is a change in the long term memory</a:t>
            </a:r>
          </a:p>
          <a:p>
            <a:endParaRPr lang="it-IT">
              <a:latin typeface="Corbel" panose="020B0503020204020204" pitchFamily="34" charset="0"/>
            </a:endParaRPr>
          </a:p>
        </p:txBody>
      </p:sp>
    </p:spTree>
    <p:extLst>
      <p:ext uri="{BB962C8B-B14F-4D97-AF65-F5344CB8AC3E}">
        <p14:creationId xmlns:p14="http://schemas.microsoft.com/office/powerpoint/2010/main" val="396406040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683488" y="1110154"/>
            <a:ext cx="10358202" cy="5509200"/>
          </a:xfrm>
          <a:prstGeom prst="rect">
            <a:avLst/>
          </a:prstGeom>
        </p:spPr>
        <p:txBody>
          <a:bodyPr wrap="square">
            <a:spAutoFit/>
          </a:bodyPr>
          <a:lstStyle/>
          <a:p>
            <a:pPr marL="285750" indent="-285750">
              <a:buFont typeface="Arial" panose="020B0604020202020204" pitchFamily="34" charset="0"/>
              <a:buChar char="•"/>
            </a:pPr>
            <a:r>
              <a:rPr lang="it-IT" sz="3200"/>
              <a:t>Connect the material to students’ interests</a:t>
            </a:r>
          </a:p>
          <a:p>
            <a:pPr marL="285750" indent="-285750">
              <a:buFont typeface="Arial" panose="020B0604020202020204" pitchFamily="34" charset="0"/>
              <a:buChar char="•"/>
            </a:pPr>
            <a:r>
              <a:rPr lang="it-IT" sz="3200"/>
              <a:t>Provide authentic, real-world tasks</a:t>
            </a:r>
          </a:p>
          <a:p>
            <a:pPr marL="285750" indent="-285750">
              <a:buFont typeface="Arial" panose="020B0604020202020204" pitchFamily="34" charset="0"/>
              <a:buChar char="•"/>
            </a:pPr>
            <a:r>
              <a:rPr lang="it-IT" sz="3200"/>
              <a:t>Show relevance to students’ current academic lives</a:t>
            </a:r>
          </a:p>
          <a:p>
            <a:pPr marL="285750" indent="-285750">
              <a:buFont typeface="Arial" panose="020B0604020202020204" pitchFamily="34" charset="0"/>
              <a:buChar char="•"/>
            </a:pPr>
            <a:r>
              <a:rPr lang="it-IT" sz="3200"/>
              <a:t>Demonstrate the relevance of higher-level skills to students’ future professional lives</a:t>
            </a:r>
          </a:p>
          <a:p>
            <a:pPr marL="285750" indent="-285750">
              <a:buFont typeface="Arial" panose="020B0604020202020204" pitchFamily="34" charset="0"/>
              <a:buChar char="•"/>
            </a:pPr>
            <a:r>
              <a:rPr lang="it-IT" sz="3200"/>
              <a:t>Identify and reward what you value</a:t>
            </a:r>
          </a:p>
          <a:p>
            <a:pPr marL="285750" indent="-285750">
              <a:buFont typeface="Arial" panose="020B0604020202020204" pitchFamily="34" charset="0"/>
              <a:buChar char="•"/>
            </a:pPr>
            <a:r>
              <a:rPr lang="it-IT" sz="3200"/>
              <a:t>Show your own passion and enthusiasm for the discipline</a:t>
            </a:r>
          </a:p>
          <a:p>
            <a:pPr marL="285750" indent="-285750">
              <a:buFont typeface="Arial" panose="020B0604020202020204" pitchFamily="34" charset="0"/>
              <a:buChar char="•"/>
            </a:pPr>
            <a:r>
              <a:rPr lang="it-IT" sz="3200">
                <a:solidFill>
                  <a:schemeClr val="bg1"/>
                </a:solidFill>
              </a:rPr>
              <a:t>Strategies to build positive expectations</a:t>
            </a:r>
          </a:p>
          <a:p>
            <a:pPr marL="285750" indent="-285750">
              <a:buFont typeface="Arial" panose="020B0604020202020204" pitchFamily="34" charset="0"/>
              <a:buChar char="•"/>
            </a:pPr>
            <a:r>
              <a:rPr lang="it-IT" sz="3200">
                <a:solidFill>
                  <a:schemeClr val="bg1"/>
                </a:solidFill>
              </a:rPr>
              <a:t>Ensure alignment of objectives, assessments, and instructional strategies</a:t>
            </a:r>
          </a:p>
          <a:p>
            <a:pPr marL="285750" indent="-285750">
              <a:buFont typeface="Arial" panose="020B0604020202020204" pitchFamily="34" charset="0"/>
              <a:buChar char="•"/>
            </a:pPr>
            <a:r>
              <a:rPr lang="it-IT" sz="3200">
                <a:solidFill>
                  <a:schemeClr val="bg1"/>
                </a:solidFill>
              </a:rPr>
              <a:t>Identify an appropriate level of challenge</a:t>
            </a:r>
          </a:p>
        </p:txBody>
      </p:sp>
      <p:sp>
        <p:nvSpPr>
          <p:cNvPr id="2" name="Rectangle 1">
            <a:extLst>
              <a:ext uri="{FF2B5EF4-FFF2-40B4-BE49-F238E27FC236}">
                <a16:creationId xmlns:a16="http://schemas.microsoft.com/office/drawing/2014/main" id="{A623AB78-B077-FE42-B722-B57B43943955}"/>
              </a:ext>
            </a:extLst>
          </p:cNvPr>
          <p:cNvSpPr/>
          <p:nvPr/>
        </p:nvSpPr>
        <p:spPr>
          <a:xfrm>
            <a:off x="3187709" y="196334"/>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103413593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683488" y="1110154"/>
            <a:ext cx="10358202" cy="5509200"/>
          </a:xfrm>
          <a:prstGeom prst="rect">
            <a:avLst/>
          </a:prstGeom>
        </p:spPr>
        <p:txBody>
          <a:bodyPr wrap="square">
            <a:spAutoFit/>
          </a:bodyPr>
          <a:lstStyle/>
          <a:p>
            <a:pPr marL="285750" indent="-285750">
              <a:buFont typeface="Arial" panose="020B0604020202020204" pitchFamily="34" charset="0"/>
              <a:buChar char="•"/>
            </a:pPr>
            <a:r>
              <a:rPr lang="it-IT" sz="3200"/>
              <a:t>Connect the material to students’ interests</a:t>
            </a:r>
          </a:p>
          <a:p>
            <a:pPr marL="285750" indent="-285750">
              <a:buFont typeface="Arial" panose="020B0604020202020204" pitchFamily="34" charset="0"/>
              <a:buChar char="•"/>
            </a:pPr>
            <a:r>
              <a:rPr lang="it-IT" sz="3200"/>
              <a:t>Provide authentic, real-world tasks</a:t>
            </a:r>
          </a:p>
          <a:p>
            <a:pPr marL="285750" indent="-285750">
              <a:buFont typeface="Arial" panose="020B0604020202020204" pitchFamily="34" charset="0"/>
              <a:buChar char="•"/>
            </a:pPr>
            <a:r>
              <a:rPr lang="it-IT" sz="3200"/>
              <a:t>Show relevance to students’ current academic lives</a:t>
            </a:r>
          </a:p>
          <a:p>
            <a:pPr marL="285750" indent="-285750">
              <a:buFont typeface="Arial" panose="020B0604020202020204" pitchFamily="34" charset="0"/>
              <a:buChar char="•"/>
            </a:pPr>
            <a:r>
              <a:rPr lang="it-IT" sz="3200"/>
              <a:t>Demonstrate the relevance of higher-level skills to students’ future professional lives</a:t>
            </a:r>
          </a:p>
          <a:p>
            <a:pPr marL="285750" indent="-285750">
              <a:buFont typeface="Arial" panose="020B0604020202020204" pitchFamily="34" charset="0"/>
              <a:buChar char="•"/>
            </a:pPr>
            <a:r>
              <a:rPr lang="it-IT" sz="3200"/>
              <a:t>Identify and reward what you value</a:t>
            </a:r>
          </a:p>
          <a:p>
            <a:pPr marL="285750" indent="-285750">
              <a:buFont typeface="Arial" panose="020B0604020202020204" pitchFamily="34" charset="0"/>
              <a:buChar char="•"/>
            </a:pPr>
            <a:r>
              <a:rPr lang="it-IT" sz="3200"/>
              <a:t>Show your own passion and enthusiasm for the discipline</a:t>
            </a:r>
          </a:p>
          <a:p>
            <a:pPr marL="285750" indent="-285750">
              <a:buFont typeface="Arial" panose="020B0604020202020204" pitchFamily="34" charset="0"/>
              <a:buChar char="•"/>
            </a:pPr>
            <a:r>
              <a:rPr lang="it-IT" sz="3200"/>
              <a:t>Strategies to build positive expectations</a:t>
            </a:r>
          </a:p>
          <a:p>
            <a:pPr marL="285750" indent="-285750">
              <a:buFont typeface="Arial" panose="020B0604020202020204" pitchFamily="34" charset="0"/>
              <a:buChar char="•"/>
            </a:pPr>
            <a:r>
              <a:rPr lang="it-IT" sz="3200">
                <a:solidFill>
                  <a:schemeClr val="bg1"/>
                </a:solidFill>
              </a:rPr>
              <a:t>Ensure alignment of objectives, assessments, and instructional strategies</a:t>
            </a:r>
          </a:p>
          <a:p>
            <a:pPr marL="285750" indent="-285750">
              <a:buFont typeface="Arial" panose="020B0604020202020204" pitchFamily="34" charset="0"/>
              <a:buChar char="•"/>
            </a:pPr>
            <a:r>
              <a:rPr lang="it-IT" sz="3200">
                <a:solidFill>
                  <a:schemeClr val="bg1"/>
                </a:solidFill>
              </a:rPr>
              <a:t>Identify an appropriate level of challenge</a:t>
            </a:r>
          </a:p>
        </p:txBody>
      </p:sp>
      <p:sp>
        <p:nvSpPr>
          <p:cNvPr id="2" name="Rectangle 1">
            <a:extLst>
              <a:ext uri="{FF2B5EF4-FFF2-40B4-BE49-F238E27FC236}">
                <a16:creationId xmlns:a16="http://schemas.microsoft.com/office/drawing/2014/main" id="{A623AB78-B077-FE42-B722-B57B43943955}"/>
              </a:ext>
            </a:extLst>
          </p:cNvPr>
          <p:cNvSpPr/>
          <p:nvPr/>
        </p:nvSpPr>
        <p:spPr>
          <a:xfrm>
            <a:off x="3187709" y="196334"/>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410644396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683488" y="1110154"/>
            <a:ext cx="10358202" cy="5509200"/>
          </a:xfrm>
          <a:prstGeom prst="rect">
            <a:avLst/>
          </a:prstGeom>
        </p:spPr>
        <p:txBody>
          <a:bodyPr wrap="square">
            <a:spAutoFit/>
          </a:bodyPr>
          <a:lstStyle/>
          <a:p>
            <a:pPr marL="285750" indent="-285750">
              <a:buFont typeface="Arial" panose="020B0604020202020204" pitchFamily="34" charset="0"/>
              <a:buChar char="•"/>
            </a:pPr>
            <a:r>
              <a:rPr lang="it-IT" sz="3200"/>
              <a:t>Connect the material to students’ interests</a:t>
            </a:r>
          </a:p>
          <a:p>
            <a:pPr marL="285750" indent="-285750">
              <a:buFont typeface="Arial" panose="020B0604020202020204" pitchFamily="34" charset="0"/>
              <a:buChar char="•"/>
            </a:pPr>
            <a:r>
              <a:rPr lang="it-IT" sz="3200"/>
              <a:t>Provide authentic, real-world tasks</a:t>
            </a:r>
          </a:p>
          <a:p>
            <a:pPr marL="285750" indent="-285750">
              <a:buFont typeface="Arial" panose="020B0604020202020204" pitchFamily="34" charset="0"/>
              <a:buChar char="•"/>
            </a:pPr>
            <a:r>
              <a:rPr lang="it-IT" sz="3200"/>
              <a:t>Show relevance to students’ current academic lives</a:t>
            </a:r>
          </a:p>
          <a:p>
            <a:pPr marL="285750" indent="-285750">
              <a:buFont typeface="Arial" panose="020B0604020202020204" pitchFamily="34" charset="0"/>
              <a:buChar char="•"/>
            </a:pPr>
            <a:r>
              <a:rPr lang="it-IT" sz="3200"/>
              <a:t>Demonstrate the relevance of higher-level skills to students’ future professional lives</a:t>
            </a:r>
          </a:p>
          <a:p>
            <a:pPr marL="285750" indent="-285750">
              <a:buFont typeface="Arial" panose="020B0604020202020204" pitchFamily="34" charset="0"/>
              <a:buChar char="•"/>
            </a:pPr>
            <a:r>
              <a:rPr lang="it-IT" sz="3200"/>
              <a:t>Identify and reward what you value</a:t>
            </a:r>
          </a:p>
          <a:p>
            <a:pPr marL="285750" indent="-285750">
              <a:buFont typeface="Arial" panose="020B0604020202020204" pitchFamily="34" charset="0"/>
              <a:buChar char="•"/>
            </a:pPr>
            <a:r>
              <a:rPr lang="it-IT" sz="3200"/>
              <a:t>Show your own passion and enthusiasm for the discipline</a:t>
            </a:r>
          </a:p>
          <a:p>
            <a:pPr marL="285750" indent="-285750">
              <a:buFont typeface="Arial" panose="020B0604020202020204" pitchFamily="34" charset="0"/>
              <a:buChar char="•"/>
            </a:pPr>
            <a:r>
              <a:rPr lang="it-IT" sz="3200"/>
              <a:t>Strategies to build positive expectations</a:t>
            </a:r>
          </a:p>
          <a:p>
            <a:pPr marL="285750" indent="-285750">
              <a:buFont typeface="Arial" panose="020B0604020202020204" pitchFamily="34" charset="0"/>
              <a:buChar char="•"/>
            </a:pPr>
            <a:r>
              <a:rPr lang="it-IT" sz="3200"/>
              <a:t>Ensure alignment of objectives, assessments, and instructional strategies</a:t>
            </a:r>
          </a:p>
          <a:p>
            <a:pPr marL="285750" indent="-285750">
              <a:buFont typeface="Arial" panose="020B0604020202020204" pitchFamily="34" charset="0"/>
              <a:buChar char="•"/>
            </a:pPr>
            <a:r>
              <a:rPr lang="it-IT" sz="3200">
                <a:solidFill>
                  <a:schemeClr val="bg1"/>
                </a:solidFill>
              </a:rPr>
              <a:t>Identify an appropriate level of challenge</a:t>
            </a:r>
          </a:p>
        </p:txBody>
      </p:sp>
      <p:sp>
        <p:nvSpPr>
          <p:cNvPr id="2" name="Rectangle 1">
            <a:extLst>
              <a:ext uri="{FF2B5EF4-FFF2-40B4-BE49-F238E27FC236}">
                <a16:creationId xmlns:a16="http://schemas.microsoft.com/office/drawing/2014/main" id="{A623AB78-B077-FE42-B722-B57B43943955}"/>
              </a:ext>
            </a:extLst>
          </p:cNvPr>
          <p:cNvSpPr/>
          <p:nvPr/>
        </p:nvSpPr>
        <p:spPr>
          <a:xfrm>
            <a:off x="3187709" y="196334"/>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405759407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683488" y="1110154"/>
            <a:ext cx="10358202" cy="5509200"/>
          </a:xfrm>
          <a:prstGeom prst="rect">
            <a:avLst/>
          </a:prstGeom>
        </p:spPr>
        <p:txBody>
          <a:bodyPr wrap="square">
            <a:spAutoFit/>
          </a:bodyPr>
          <a:lstStyle/>
          <a:p>
            <a:pPr marL="285750" indent="-285750">
              <a:buFont typeface="Arial" panose="020B0604020202020204" pitchFamily="34" charset="0"/>
              <a:buChar char="•"/>
            </a:pPr>
            <a:r>
              <a:rPr lang="it-IT" sz="3200"/>
              <a:t>Connect the material to students’ interests</a:t>
            </a:r>
          </a:p>
          <a:p>
            <a:pPr marL="285750" indent="-285750">
              <a:buFont typeface="Arial" panose="020B0604020202020204" pitchFamily="34" charset="0"/>
              <a:buChar char="•"/>
            </a:pPr>
            <a:r>
              <a:rPr lang="it-IT" sz="3200"/>
              <a:t>Provide authentic, real-world tasks</a:t>
            </a:r>
          </a:p>
          <a:p>
            <a:pPr marL="285750" indent="-285750">
              <a:buFont typeface="Arial" panose="020B0604020202020204" pitchFamily="34" charset="0"/>
              <a:buChar char="•"/>
            </a:pPr>
            <a:r>
              <a:rPr lang="it-IT" sz="3200"/>
              <a:t>Show relevance to students’ current academic lives</a:t>
            </a:r>
          </a:p>
          <a:p>
            <a:pPr marL="285750" indent="-285750">
              <a:buFont typeface="Arial" panose="020B0604020202020204" pitchFamily="34" charset="0"/>
              <a:buChar char="•"/>
            </a:pPr>
            <a:r>
              <a:rPr lang="it-IT" sz="3200"/>
              <a:t>Demonstrate the relevance of higher-level skills to students’ future professional lives</a:t>
            </a:r>
          </a:p>
          <a:p>
            <a:pPr marL="285750" indent="-285750">
              <a:buFont typeface="Arial" panose="020B0604020202020204" pitchFamily="34" charset="0"/>
              <a:buChar char="•"/>
            </a:pPr>
            <a:r>
              <a:rPr lang="it-IT" sz="3200"/>
              <a:t>Identify and reward what you value</a:t>
            </a:r>
          </a:p>
          <a:p>
            <a:pPr marL="285750" indent="-285750">
              <a:buFont typeface="Arial" panose="020B0604020202020204" pitchFamily="34" charset="0"/>
              <a:buChar char="•"/>
            </a:pPr>
            <a:r>
              <a:rPr lang="it-IT" sz="3200"/>
              <a:t>Show your own passion and enthusiasm for the discipline</a:t>
            </a:r>
          </a:p>
          <a:p>
            <a:pPr marL="285750" indent="-285750">
              <a:buFont typeface="Arial" panose="020B0604020202020204" pitchFamily="34" charset="0"/>
              <a:buChar char="•"/>
            </a:pPr>
            <a:r>
              <a:rPr lang="it-IT" sz="3200"/>
              <a:t>Strategies to build positive expectations</a:t>
            </a:r>
          </a:p>
          <a:p>
            <a:pPr marL="285750" indent="-285750">
              <a:buFont typeface="Arial" panose="020B0604020202020204" pitchFamily="34" charset="0"/>
              <a:buChar char="•"/>
            </a:pPr>
            <a:r>
              <a:rPr lang="it-IT" sz="3200"/>
              <a:t>Ensure alignment of objectives, assessments, and instructional strategies</a:t>
            </a:r>
          </a:p>
          <a:p>
            <a:pPr marL="285750" indent="-285750">
              <a:buFont typeface="Arial" panose="020B0604020202020204" pitchFamily="34" charset="0"/>
              <a:buChar char="•"/>
            </a:pPr>
            <a:r>
              <a:rPr lang="it-IT" sz="3200"/>
              <a:t>Identify an appropriate level of challenge</a:t>
            </a:r>
          </a:p>
        </p:txBody>
      </p:sp>
      <p:sp>
        <p:nvSpPr>
          <p:cNvPr id="2" name="Rectangle 1">
            <a:extLst>
              <a:ext uri="{FF2B5EF4-FFF2-40B4-BE49-F238E27FC236}">
                <a16:creationId xmlns:a16="http://schemas.microsoft.com/office/drawing/2014/main" id="{A623AB78-B077-FE42-B722-B57B43943955}"/>
              </a:ext>
            </a:extLst>
          </p:cNvPr>
          <p:cNvSpPr/>
          <p:nvPr/>
        </p:nvSpPr>
        <p:spPr>
          <a:xfrm>
            <a:off x="3187709" y="196334"/>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402829752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916571" y="868361"/>
            <a:ext cx="10358202" cy="5632311"/>
          </a:xfrm>
          <a:prstGeom prst="rect">
            <a:avLst/>
          </a:prstGeom>
        </p:spPr>
        <p:txBody>
          <a:bodyPr wrap="square">
            <a:spAutoFit/>
          </a:bodyPr>
          <a:lstStyle/>
          <a:p>
            <a:pPr marL="285750" indent="-285750">
              <a:buFont typeface="Arial" panose="020B0604020202020204" pitchFamily="34" charset="0"/>
              <a:buChar char="•"/>
            </a:pPr>
            <a:r>
              <a:rPr lang="it-IT" sz="3000"/>
              <a:t>Create assignments that provide the appropriate level of challenge</a:t>
            </a:r>
          </a:p>
          <a:p>
            <a:pPr marL="285750" indent="-285750">
              <a:buFont typeface="Arial" panose="020B0604020202020204" pitchFamily="34" charset="0"/>
              <a:buChar char="•"/>
            </a:pPr>
            <a:r>
              <a:rPr lang="it-IT" sz="3000">
                <a:solidFill>
                  <a:schemeClr val="bg1"/>
                </a:solidFill>
              </a:rPr>
              <a:t>Provide early success opportunities</a:t>
            </a:r>
          </a:p>
          <a:p>
            <a:pPr marL="285750" indent="-285750">
              <a:buFont typeface="Arial" panose="020B0604020202020204" pitchFamily="34" charset="0"/>
              <a:buChar char="•"/>
            </a:pPr>
            <a:r>
              <a:rPr lang="it-IT" sz="3000">
                <a:solidFill>
                  <a:schemeClr val="bg1"/>
                </a:solidFill>
              </a:rPr>
              <a:t>Articulate your expectations</a:t>
            </a:r>
          </a:p>
          <a:p>
            <a:pPr marL="285750" indent="-285750">
              <a:buFont typeface="Arial" panose="020B0604020202020204" pitchFamily="34" charset="0"/>
              <a:buChar char="•"/>
            </a:pPr>
            <a:r>
              <a:rPr lang="it-IT" sz="3000">
                <a:solidFill>
                  <a:schemeClr val="bg1"/>
                </a:solidFill>
              </a:rPr>
              <a:t>Provide rubrics</a:t>
            </a:r>
          </a:p>
          <a:p>
            <a:pPr marL="285750" indent="-285750">
              <a:buFont typeface="Arial" panose="020B0604020202020204" pitchFamily="34" charset="0"/>
              <a:buChar char="•"/>
            </a:pPr>
            <a:r>
              <a:rPr lang="it-IT" sz="3000">
                <a:solidFill>
                  <a:schemeClr val="bg1"/>
                </a:solidFill>
              </a:rPr>
              <a:t>Provide targeted feedback</a:t>
            </a:r>
          </a:p>
          <a:p>
            <a:pPr marL="285750" indent="-285750">
              <a:buFont typeface="Arial" panose="020B0604020202020204" pitchFamily="34" charset="0"/>
              <a:buChar char="•"/>
            </a:pPr>
            <a:r>
              <a:rPr lang="it-IT" sz="3000">
                <a:solidFill>
                  <a:schemeClr val="bg1"/>
                </a:solidFill>
              </a:rPr>
              <a:t>Be fair</a:t>
            </a:r>
          </a:p>
          <a:p>
            <a:pPr marL="285750" indent="-285750">
              <a:buFont typeface="Arial" panose="020B0604020202020204" pitchFamily="34" charset="0"/>
              <a:buChar char="•"/>
            </a:pPr>
            <a:r>
              <a:rPr lang="it-IT" sz="3000">
                <a:solidFill>
                  <a:schemeClr val="bg1"/>
                </a:solidFill>
              </a:rPr>
              <a:t>Educate students about the ways we explain success and failure</a:t>
            </a:r>
          </a:p>
          <a:p>
            <a:pPr marL="285750" indent="-285750">
              <a:buFont typeface="Arial" panose="020B0604020202020204" pitchFamily="34" charset="0"/>
              <a:buChar char="•"/>
            </a:pPr>
            <a:r>
              <a:rPr lang="it-IT" sz="3000">
                <a:solidFill>
                  <a:schemeClr val="bg1"/>
                </a:solidFill>
              </a:rPr>
              <a:t>Describe effective study strategies</a:t>
            </a:r>
          </a:p>
          <a:p>
            <a:pPr marL="285750" indent="-285750">
              <a:buFont typeface="Arial" panose="020B0604020202020204" pitchFamily="34" charset="0"/>
              <a:buChar char="•"/>
            </a:pPr>
            <a:r>
              <a:rPr lang="it-IT" sz="3000">
                <a:solidFill>
                  <a:schemeClr val="bg1"/>
                </a:solidFill>
              </a:rPr>
              <a:t>Strategies for self-efficacy</a:t>
            </a:r>
          </a:p>
          <a:p>
            <a:pPr marL="285750" indent="-285750">
              <a:buFont typeface="Arial" panose="020B0604020202020204" pitchFamily="34" charset="0"/>
              <a:buChar char="•"/>
            </a:pPr>
            <a:r>
              <a:rPr lang="it-IT" sz="3000">
                <a:solidFill>
                  <a:schemeClr val="bg1"/>
                </a:solidFill>
              </a:rPr>
              <a:t>Provide flexibility and control</a:t>
            </a:r>
          </a:p>
          <a:p>
            <a:pPr marL="285750" indent="-285750">
              <a:buFont typeface="Arial" panose="020B0604020202020204" pitchFamily="34" charset="0"/>
              <a:buChar char="•"/>
            </a:pPr>
            <a:r>
              <a:rPr lang="it-IT" sz="3000">
                <a:solidFill>
                  <a:schemeClr val="bg1"/>
                </a:solidFill>
              </a:rPr>
              <a:t>Give students an opportunity to reflect</a:t>
            </a:r>
          </a:p>
        </p:txBody>
      </p:sp>
      <p:sp>
        <p:nvSpPr>
          <p:cNvPr id="2" name="Rectangle 1">
            <a:extLst>
              <a:ext uri="{FF2B5EF4-FFF2-40B4-BE49-F238E27FC236}">
                <a16:creationId xmlns:a16="http://schemas.microsoft.com/office/drawing/2014/main" id="{A623AB78-B077-FE42-B722-B57B43943955}"/>
              </a:ext>
            </a:extLst>
          </p:cNvPr>
          <p:cNvSpPr/>
          <p:nvPr/>
        </p:nvSpPr>
        <p:spPr>
          <a:xfrm>
            <a:off x="3295287" y="160475"/>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240962364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916571" y="868361"/>
            <a:ext cx="10358202" cy="5632311"/>
          </a:xfrm>
          <a:prstGeom prst="rect">
            <a:avLst/>
          </a:prstGeom>
        </p:spPr>
        <p:txBody>
          <a:bodyPr wrap="square">
            <a:spAutoFit/>
          </a:bodyPr>
          <a:lstStyle/>
          <a:p>
            <a:pPr marL="285750" indent="-285750">
              <a:buFont typeface="Arial" panose="020B0604020202020204" pitchFamily="34" charset="0"/>
              <a:buChar char="•"/>
            </a:pPr>
            <a:r>
              <a:rPr lang="it-IT" sz="3000"/>
              <a:t>Create assignments that provide the appropriate level of challenge</a:t>
            </a:r>
          </a:p>
          <a:p>
            <a:pPr marL="285750" indent="-285750">
              <a:buFont typeface="Arial" panose="020B0604020202020204" pitchFamily="34" charset="0"/>
              <a:buChar char="•"/>
            </a:pPr>
            <a:r>
              <a:rPr lang="it-IT" sz="3000"/>
              <a:t>Provide early success opportunities</a:t>
            </a:r>
          </a:p>
          <a:p>
            <a:pPr marL="285750" indent="-285750">
              <a:buFont typeface="Arial" panose="020B0604020202020204" pitchFamily="34" charset="0"/>
              <a:buChar char="•"/>
            </a:pPr>
            <a:r>
              <a:rPr lang="it-IT" sz="3000">
                <a:solidFill>
                  <a:schemeClr val="bg1"/>
                </a:solidFill>
              </a:rPr>
              <a:t>Articulate your expectations</a:t>
            </a:r>
          </a:p>
          <a:p>
            <a:pPr marL="285750" indent="-285750">
              <a:buFont typeface="Arial" panose="020B0604020202020204" pitchFamily="34" charset="0"/>
              <a:buChar char="•"/>
            </a:pPr>
            <a:r>
              <a:rPr lang="it-IT" sz="3000">
                <a:solidFill>
                  <a:schemeClr val="bg1"/>
                </a:solidFill>
              </a:rPr>
              <a:t>Provide rubrics</a:t>
            </a:r>
          </a:p>
          <a:p>
            <a:pPr marL="285750" indent="-285750">
              <a:buFont typeface="Arial" panose="020B0604020202020204" pitchFamily="34" charset="0"/>
              <a:buChar char="•"/>
            </a:pPr>
            <a:r>
              <a:rPr lang="it-IT" sz="3000">
                <a:solidFill>
                  <a:schemeClr val="bg1"/>
                </a:solidFill>
              </a:rPr>
              <a:t>Provide targeted feedback</a:t>
            </a:r>
          </a:p>
          <a:p>
            <a:pPr marL="285750" indent="-285750">
              <a:buFont typeface="Arial" panose="020B0604020202020204" pitchFamily="34" charset="0"/>
              <a:buChar char="•"/>
            </a:pPr>
            <a:r>
              <a:rPr lang="it-IT" sz="3000">
                <a:solidFill>
                  <a:schemeClr val="bg1"/>
                </a:solidFill>
              </a:rPr>
              <a:t>Be fair</a:t>
            </a:r>
          </a:p>
          <a:p>
            <a:pPr marL="285750" indent="-285750">
              <a:buFont typeface="Arial" panose="020B0604020202020204" pitchFamily="34" charset="0"/>
              <a:buChar char="•"/>
            </a:pPr>
            <a:r>
              <a:rPr lang="it-IT" sz="3000">
                <a:solidFill>
                  <a:schemeClr val="bg1"/>
                </a:solidFill>
              </a:rPr>
              <a:t>Educate students about the ways we explain success and failure</a:t>
            </a:r>
          </a:p>
          <a:p>
            <a:pPr marL="285750" indent="-285750">
              <a:buFont typeface="Arial" panose="020B0604020202020204" pitchFamily="34" charset="0"/>
              <a:buChar char="•"/>
            </a:pPr>
            <a:r>
              <a:rPr lang="it-IT" sz="3000">
                <a:solidFill>
                  <a:schemeClr val="bg1"/>
                </a:solidFill>
              </a:rPr>
              <a:t>Describe effective study strategies</a:t>
            </a:r>
          </a:p>
          <a:p>
            <a:pPr marL="285750" indent="-285750">
              <a:buFont typeface="Arial" panose="020B0604020202020204" pitchFamily="34" charset="0"/>
              <a:buChar char="•"/>
            </a:pPr>
            <a:r>
              <a:rPr lang="it-IT" sz="3000">
                <a:solidFill>
                  <a:schemeClr val="bg1"/>
                </a:solidFill>
              </a:rPr>
              <a:t>Strategies for self-efficacy</a:t>
            </a:r>
          </a:p>
          <a:p>
            <a:pPr marL="285750" indent="-285750">
              <a:buFont typeface="Arial" panose="020B0604020202020204" pitchFamily="34" charset="0"/>
              <a:buChar char="•"/>
            </a:pPr>
            <a:r>
              <a:rPr lang="it-IT" sz="3000">
                <a:solidFill>
                  <a:schemeClr val="bg1"/>
                </a:solidFill>
              </a:rPr>
              <a:t>Provide flexibility and control</a:t>
            </a:r>
          </a:p>
          <a:p>
            <a:pPr marL="285750" indent="-285750">
              <a:buFont typeface="Arial" panose="020B0604020202020204" pitchFamily="34" charset="0"/>
              <a:buChar char="•"/>
            </a:pPr>
            <a:r>
              <a:rPr lang="it-IT" sz="3000">
                <a:solidFill>
                  <a:schemeClr val="bg1"/>
                </a:solidFill>
              </a:rPr>
              <a:t>Give students an opportunity to reflect</a:t>
            </a:r>
          </a:p>
        </p:txBody>
      </p:sp>
      <p:sp>
        <p:nvSpPr>
          <p:cNvPr id="2" name="Rectangle 1">
            <a:extLst>
              <a:ext uri="{FF2B5EF4-FFF2-40B4-BE49-F238E27FC236}">
                <a16:creationId xmlns:a16="http://schemas.microsoft.com/office/drawing/2014/main" id="{A623AB78-B077-FE42-B722-B57B43943955}"/>
              </a:ext>
            </a:extLst>
          </p:cNvPr>
          <p:cNvSpPr/>
          <p:nvPr/>
        </p:nvSpPr>
        <p:spPr>
          <a:xfrm>
            <a:off x="3295287" y="160475"/>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415536096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916571" y="868361"/>
            <a:ext cx="10358202" cy="5632311"/>
          </a:xfrm>
          <a:prstGeom prst="rect">
            <a:avLst/>
          </a:prstGeom>
        </p:spPr>
        <p:txBody>
          <a:bodyPr wrap="square">
            <a:spAutoFit/>
          </a:bodyPr>
          <a:lstStyle/>
          <a:p>
            <a:pPr marL="285750" indent="-285750">
              <a:buFont typeface="Arial" panose="020B0604020202020204" pitchFamily="34" charset="0"/>
              <a:buChar char="•"/>
            </a:pPr>
            <a:r>
              <a:rPr lang="it-IT" sz="3000"/>
              <a:t>Create assignments that provide the appropriate level of challenge</a:t>
            </a:r>
          </a:p>
          <a:p>
            <a:pPr marL="285750" indent="-285750">
              <a:buFont typeface="Arial" panose="020B0604020202020204" pitchFamily="34" charset="0"/>
              <a:buChar char="•"/>
            </a:pPr>
            <a:r>
              <a:rPr lang="it-IT" sz="3000"/>
              <a:t>Provide early success opportunities</a:t>
            </a:r>
          </a:p>
          <a:p>
            <a:pPr marL="285750" indent="-285750">
              <a:buFont typeface="Arial" panose="020B0604020202020204" pitchFamily="34" charset="0"/>
              <a:buChar char="•"/>
            </a:pPr>
            <a:r>
              <a:rPr lang="it-IT" sz="3000"/>
              <a:t>Articulate your expectations</a:t>
            </a:r>
          </a:p>
          <a:p>
            <a:pPr marL="285750" indent="-285750">
              <a:buFont typeface="Arial" panose="020B0604020202020204" pitchFamily="34" charset="0"/>
              <a:buChar char="•"/>
            </a:pPr>
            <a:r>
              <a:rPr lang="it-IT" sz="3000">
                <a:solidFill>
                  <a:schemeClr val="bg1"/>
                </a:solidFill>
              </a:rPr>
              <a:t>Provide rubrics</a:t>
            </a:r>
          </a:p>
          <a:p>
            <a:pPr marL="285750" indent="-285750">
              <a:buFont typeface="Arial" panose="020B0604020202020204" pitchFamily="34" charset="0"/>
              <a:buChar char="•"/>
            </a:pPr>
            <a:r>
              <a:rPr lang="it-IT" sz="3000">
                <a:solidFill>
                  <a:schemeClr val="bg1"/>
                </a:solidFill>
              </a:rPr>
              <a:t>Provide targeted feedback</a:t>
            </a:r>
          </a:p>
          <a:p>
            <a:pPr marL="285750" indent="-285750">
              <a:buFont typeface="Arial" panose="020B0604020202020204" pitchFamily="34" charset="0"/>
              <a:buChar char="•"/>
            </a:pPr>
            <a:r>
              <a:rPr lang="it-IT" sz="3000">
                <a:solidFill>
                  <a:schemeClr val="bg1"/>
                </a:solidFill>
              </a:rPr>
              <a:t>Be fair</a:t>
            </a:r>
          </a:p>
          <a:p>
            <a:pPr marL="285750" indent="-285750">
              <a:buFont typeface="Arial" panose="020B0604020202020204" pitchFamily="34" charset="0"/>
              <a:buChar char="•"/>
            </a:pPr>
            <a:r>
              <a:rPr lang="it-IT" sz="3000">
                <a:solidFill>
                  <a:schemeClr val="bg1"/>
                </a:solidFill>
              </a:rPr>
              <a:t>Educate students about the ways we explain success and failure</a:t>
            </a:r>
          </a:p>
          <a:p>
            <a:pPr marL="285750" indent="-285750">
              <a:buFont typeface="Arial" panose="020B0604020202020204" pitchFamily="34" charset="0"/>
              <a:buChar char="•"/>
            </a:pPr>
            <a:r>
              <a:rPr lang="it-IT" sz="3000">
                <a:solidFill>
                  <a:schemeClr val="bg1"/>
                </a:solidFill>
              </a:rPr>
              <a:t>Describe effective study strategies</a:t>
            </a:r>
          </a:p>
          <a:p>
            <a:pPr marL="285750" indent="-285750">
              <a:buFont typeface="Arial" panose="020B0604020202020204" pitchFamily="34" charset="0"/>
              <a:buChar char="•"/>
            </a:pPr>
            <a:r>
              <a:rPr lang="it-IT" sz="3000">
                <a:solidFill>
                  <a:schemeClr val="bg1"/>
                </a:solidFill>
              </a:rPr>
              <a:t>Strategies for self-efficacy</a:t>
            </a:r>
          </a:p>
          <a:p>
            <a:pPr marL="285750" indent="-285750">
              <a:buFont typeface="Arial" panose="020B0604020202020204" pitchFamily="34" charset="0"/>
              <a:buChar char="•"/>
            </a:pPr>
            <a:r>
              <a:rPr lang="it-IT" sz="3000">
                <a:solidFill>
                  <a:schemeClr val="bg1"/>
                </a:solidFill>
              </a:rPr>
              <a:t>Provide flexibility and control</a:t>
            </a:r>
          </a:p>
          <a:p>
            <a:pPr marL="285750" indent="-285750">
              <a:buFont typeface="Arial" panose="020B0604020202020204" pitchFamily="34" charset="0"/>
              <a:buChar char="•"/>
            </a:pPr>
            <a:r>
              <a:rPr lang="it-IT" sz="3000">
                <a:solidFill>
                  <a:schemeClr val="bg1"/>
                </a:solidFill>
              </a:rPr>
              <a:t>Give students an opportunity to reflect</a:t>
            </a:r>
          </a:p>
        </p:txBody>
      </p:sp>
      <p:sp>
        <p:nvSpPr>
          <p:cNvPr id="2" name="Rectangle 1">
            <a:extLst>
              <a:ext uri="{FF2B5EF4-FFF2-40B4-BE49-F238E27FC236}">
                <a16:creationId xmlns:a16="http://schemas.microsoft.com/office/drawing/2014/main" id="{A623AB78-B077-FE42-B722-B57B43943955}"/>
              </a:ext>
            </a:extLst>
          </p:cNvPr>
          <p:cNvSpPr/>
          <p:nvPr/>
        </p:nvSpPr>
        <p:spPr>
          <a:xfrm>
            <a:off x="3295287" y="160475"/>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137143815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916571" y="868361"/>
            <a:ext cx="10358202" cy="5632311"/>
          </a:xfrm>
          <a:prstGeom prst="rect">
            <a:avLst/>
          </a:prstGeom>
        </p:spPr>
        <p:txBody>
          <a:bodyPr wrap="square">
            <a:spAutoFit/>
          </a:bodyPr>
          <a:lstStyle/>
          <a:p>
            <a:pPr marL="285750" indent="-285750">
              <a:buFont typeface="Arial" panose="020B0604020202020204" pitchFamily="34" charset="0"/>
              <a:buChar char="•"/>
            </a:pPr>
            <a:r>
              <a:rPr lang="it-IT" sz="3000"/>
              <a:t>Create assignments that provide the appropriate level of challenge</a:t>
            </a:r>
          </a:p>
          <a:p>
            <a:pPr marL="285750" indent="-285750">
              <a:buFont typeface="Arial" panose="020B0604020202020204" pitchFamily="34" charset="0"/>
              <a:buChar char="•"/>
            </a:pPr>
            <a:r>
              <a:rPr lang="it-IT" sz="3000"/>
              <a:t>Provide early success opportunities</a:t>
            </a:r>
          </a:p>
          <a:p>
            <a:pPr marL="285750" indent="-285750">
              <a:buFont typeface="Arial" panose="020B0604020202020204" pitchFamily="34" charset="0"/>
              <a:buChar char="•"/>
            </a:pPr>
            <a:r>
              <a:rPr lang="it-IT" sz="3000"/>
              <a:t>Articulate your expectations</a:t>
            </a:r>
          </a:p>
          <a:p>
            <a:pPr marL="285750" indent="-285750">
              <a:buFont typeface="Arial" panose="020B0604020202020204" pitchFamily="34" charset="0"/>
              <a:buChar char="•"/>
            </a:pPr>
            <a:r>
              <a:rPr lang="it-IT" sz="3000"/>
              <a:t>Provide rubrics</a:t>
            </a:r>
          </a:p>
          <a:p>
            <a:pPr marL="285750" indent="-285750">
              <a:buFont typeface="Arial" panose="020B0604020202020204" pitchFamily="34" charset="0"/>
              <a:buChar char="•"/>
            </a:pPr>
            <a:r>
              <a:rPr lang="it-IT" sz="3000">
                <a:solidFill>
                  <a:schemeClr val="bg1"/>
                </a:solidFill>
              </a:rPr>
              <a:t>Provide targeted feedback</a:t>
            </a:r>
          </a:p>
          <a:p>
            <a:pPr marL="285750" indent="-285750">
              <a:buFont typeface="Arial" panose="020B0604020202020204" pitchFamily="34" charset="0"/>
              <a:buChar char="•"/>
            </a:pPr>
            <a:r>
              <a:rPr lang="it-IT" sz="3000">
                <a:solidFill>
                  <a:schemeClr val="bg1"/>
                </a:solidFill>
              </a:rPr>
              <a:t>Be fair</a:t>
            </a:r>
          </a:p>
          <a:p>
            <a:pPr marL="285750" indent="-285750">
              <a:buFont typeface="Arial" panose="020B0604020202020204" pitchFamily="34" charset="0"/>
              <a:buChar char="•"/>
            </a:pPr>
            <a:r>
              <a:rPr lang="it-IT" sz="3000">
                <a:solidFill>
                  <a:schemeClr val="bg1"/>
                </a:solidFill>
              </a:rPr>
              <a:t>Educate students about the ways we explain success and failure</a:t>
            </a:r>
          </a:p>
          <a:p>
            <a:pPr marL="285750" indent="-285750">
              <a:buFont typeface="Arial" panose="020B0604020202020204" pitchFamily="34" charset="0"/>
              <a:buChar char="•"/>
            </a:pPr>
            <a:r>
              <a:rPr lang="it-IT" sz="3000">
                <a:solidFill>
                  <a:schemeClr val="bg1"/>
                </a:solidFill>
              </a:rPr>
              <a:t>Describe effective study strategies</a:t>
            </a:r>
          </a:p>
          <a:p>
            <a:pPr marL="285750" indent="-285750">
              <a:buFont typeface="Arial" panose="020B0604020202020204" pitchFamily="34" charset="0"/>
              <a:buChar char="•"/>
            </a:pPr>
            <a:r>
              <a:rPr lang="it-IT" sz="3000">
                <a:solidFill>
                  <a:schemeClr val="bg1"/>
                </a:solidFill>
              </a:rPr>
              <a:t>Strategies for self-efficacy</a:t>
            </a:r>
          </a:p>
          <a:p>
            <a:pPr marL="285750" indent="-285750">
              <a:buFont typeface="Arial" panose="020B0604020202020204" pitchFamily="34" charset="0"/>
              <a:buChar char="•"/>
            </a:pPr>
            <a:r>
              <a:rPr lang="it-IT" sz="3000">
                <a:solidFill>
                  <a:schemeClr val="bg1"/>
                </a:solidFill>
              </a:rPr>
              <a:t>Provide flexibility and control</a:t>
            </a:r>
          </a:p>
          <a:p>
            <a:pPr marL="285750" indent="-285750">
              <a:buFont typeface="Arial" panose="020B0604020202020204" pitchFamily="34" charset="0"/>
              <a:buChar char="•"/>
            </a:pPr>
            <a:r>
              <a:rPr lang="it-IT" sz="3000">
                <a:solidFill>
                  <a:schemeClr val="bg1"/>
                </a:solidFill>
              </a:rPr>
              <a:t>Give students an opportunity to reflect</a:t>
            </a:r>
          </a:p>
        </p:txBody>
      </p:sp>
      <p:sp>
        <p:nvSpPr>
          <p:cNvPr id="2" name="Rectangle 1">
            <a:extLst>
              <a:ext uri="{FF2B5EF4-FFF2-40B4-BE49-F238E27FC236}">
                <a16:creationId xmlns:a16="http://schemas.microsoft.com/office/drawing/2014/main" id="{A623AB78-B077-FE42-B722-B57B43943955}"/>
              </a:ext>
            </a:extLst>
          </p:cNvPr>
          <p:cNvSpPr/>
          <p:nvPr/>
        </p:nvSpPr>
        <p:spPr>
          <a:xfrm>
            <a:off x="3295287" y="160475"/>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156811347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916571" y="868361"/>
            <a:ext cx="10358202" cy="5632311"/>
          </a:xfrm>
          <a:prstGeom prst="rect">
            <a:avLst/>
          </a:prstGeom>
        </p:spPr>
        <p:txBody>
          <a:bodyPr wrap="square">
            <a:spAutoFit/>
          </a:bodyPr>
          <a:lstStyle/>
          <a:p>
            <a:pPr marL="285750" indent="-285750">
              <a:buFont typeface="Arial" panose="020B0604020202020204" pitchFamily="34" charset="0"/>
              <a:buChar char="•"/>
            </a:pPr>
            <a:r>
              <a:rPr lang="it-IT" sz="3000"/>
              <a:t>Create assignments that provide the appropriate level of challenge</a:t>
            </a:r>
          </a:p>
          <a:p>
            <a:pPr marL="285750" indent="-285750">
              <a:buFont typeface="Arial" panose="020B0604020202020204" pitchFamily="34" charset="0"/>
              <a:buChar char="•"/>
            </a:pPr>
            <a:r>
              <a:rPr lang="it-IT" sz="3000"/>
              <a:t>Provide early success opportunities</a:t>
            </a:r>
          </a:p>
          <a:p>
            <a:pPr marL="285750" indent="-285750">
              <a:buFont typeface="Arial" panose="020B0604020202020204" pitchFamily="34" charset="0"/>
              <a:buChar char="•"/>
            </a:pPr>
            <a:r>
              <a:rPr lang="it-IT" sz="3000"/>
              <a:t>Articulate your expectations</a:t>
            </a:r>
          </a:p>
          <a:p>
            <a:pPr marL="285750" indent="-285750">
              <a:buFont typeface="Arial" panose="020B0604020202020204" pitchFamily="34" charset="0"/>
              <a:buChar char="•"/>
            </a:pPr>
            <a:r>
              <a:rPr lang="it-IT" sz="3000"/>
              <a:t>Provide rubrics</a:t>
            </a:r>
          </a:p>
          <a:p>
            <a:pPr marL="285750" indent="-285750">
              <a:buFont typeface="Arial" panose="020B0604020202020204" pitchFamily="34" charset="0"/>
              <a:buChar char="•"/>
            </a:pPr>
            <a:r>
              <a:rPr lang="it-IT" sz="3000"/>
              <a:t>Provide targeted feedback</a:t>
            </a:r>
          </a:p>
          <a:p>
            <a:pPr marL="285750" indent="-285750">
              <a:buFont typeface="Arial" panose="020B0604020202020204" pitchFamily="34" charset="0"/>
              <a:buChar char="•"/>
            </a:pPr>
            <a:r>
              <a:rPr lang="it-IT" sz="3000">
                <a:solidFill>
                  <a:schemeClr val="bg1"/>
                </a:solidFill>
              </a:rPr>
              <a:t>Be fair</a:t>
            </a:r>
          </a:p>
          <a:p>
            <a:pPr marL="285750" indent="-285750">
              <a:buFont typeface="Arial" panose="020B0604020202020204" pitchFamily="34" charset="0"/>
              <a:buChar char="•"/>
            </a:pPr>
            <a:r>
              <a:rPr lang="it-IT" sz="3000">
                <a:solidFill>
                  <a:schemeClr val="bg1"/>
                </a:solidFill>
              </a:rPr>
              <a:t>Educate students about the ways we explain success and failure</a:t>
            </a:r>
          </a:p>
          <a:p>
            <a:pPr marL="285750" indent="-285750">
              <a:buFont typeface="Arial" panose="020B0604020202020204" pitchFamily="34" charset="0"/>
              <a:buChar char="•"/>
            </a:pPr>
            <a:r>
              <a:rPr lang="it-IT" sz="3000">
                <a:solidFill>
                  <a:schemeClr val="bg1"/>
                </a:solidFill>
              </a:rPr>
              <a:t>Describe effective study strategies</a:t>
            </a:r>
          </a:p>
          <a:p>
            <a:pPr marL="285750" indent="-285750">
              <a:buFont typeface="Arial" panose="020B0604020202020204" pitchFamily="34" charset="0"/>
              <a:buChar char="•"/>
            </a:pPr>
            <a:r>
              <a:rPr lang="it-IT" sz="3000">
                <a:solidFill>
                  <a:schemeClr val="bg1"/>
                </a:solidFill>
              </a:rPr>
              <a:t>Strategies for self-efficacy</a:t>
            </a:r>
          </a:p>
          <a:p>
            <a:pPr marL="285750" indent="-285750">
              <a:buFont typeface="Arial" panose="020B0604020202020204" pitchFamily="34" charset="0"/>
              <a:buChar char="•"/>
            </a:pPr>
            <a:r>
              <a:rPr lang="it-IT" sz="3000">
                <a:solidFill>
                  <a:schemeClr val="bg1"/>
                </a:solidFill>
              </a:rPr>
              <a:t>Provide flexibility and control</a:t>
            </a:r>
          </a:p>
          <a:p>
            <a:pPr marL="285750" indent="-285750">
              <a:buFont typeface="Arial" panose="020B0604020202020204" pitchFamily="34" charset="0"/>
              <a:buChar char="•"/>
            </a:pPr>
            <a:r>
              <a:rPr lang="it-IT" sz="3000">
                <a:solidFill>
                  <a:schemeClr val="bg1"/>
                </a:solidFill>
              </a:rPr>
              <a:t>Give students an opportunity to reflect</a:t>
            </a:r>
          </a:p>
        </p:txBody>
      </p:sp>
      <p:sp>
        <p:nvSpPr>
          <p:cNvPr id="2" name="Rectangle 1">
            <a:extLst>
              <a:ext uri="{FF2B5EF4-FFF2-40B4-BE49-F238E27FC236}">
                <a16:creationId xmlns:a16="http://schemas.microsoft.com/office/drawing/2014/main" id="{A623AB78-B077-FE42-B722-B57B43943955}"/>
              </a:ext>
            </a:extLst>
          </p:cNvPr>
          <p:cNvSpPr/>
          <p:nvPr/>
        </p:nvSpPr>
        <p:spPr>
          <a:xfrm>
            <a:off x="3295287" y="160475"/>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330559067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48DAB-2220-6146-A16E-745024E59D23}"/>
              </a:ext>
            </a:extLst>
          </p:cNvPr>
          <p:cNvSpPr/>
          <p:nvPr/>
        </p:nvSpPr>
        <p:spPr>
          <a:xfrm>
            <a:off x="916571" y="868361"/>
            <a:ext cx="10358202" cy="5632311"/>
          </a:xfrm>
          <a:prstGeom prst="rect">
            <a:avLst/>
          </a:prstGeom>
        </p:spPr>
        <p:txBody>
          <a:bodyPr wrap="square">
            <a:spAutoFit/>
          </a:bodyPr>
          <a:lstStyle/>
          <a:p>
            <a:pPr marL="285750" indent="-285750">
              <a:buFont typeface="Arial" panose="020B0604020202020204" pitchFamily="34" charset="0"/>
              <a:buChar char="•"/>
            </a:pPr>
            <a:r>
              <a:rPr lang="it-IT" sz="3000"/>
              <a:t>Create assignments that provide the appropriate level of challenge</a:t>
            </a:r>
          </a:p>
          <a:p>
            <a:pPr marL="285750" indent="-285750">
              <a:buFont typeface="Arial" panose="020B0604020202020204" pitchFamily="34" charset="0"/>
              <a:buChar char="•"/>
            </a:pPr>
            <a:r>
              <a:rPr lang="it-IT" sz="3000"/>
              <a:t>Provide early success opportunities</a:t>
            </a:r>
          </a:p>
          <a:p>
            <a:pPr marL="285750" indent="-285750">
              <a:buFont typeface="Arial" panose="020B0604020202020204" pitchFamily="34" charset="0"/>
              <a:buChar char="•"/>
            </a:pPr>
            <a:r>
              <a:rPr lang="it-IT" sz="3000"/>
              <a:t>Articulate your expectations</a:t>
            </a:r>
          </a:p>
          <a:p>
            <a:pPr marL="285750" indent="-285750">
              <a:buFont typeface="Arial" panose="020B0604020202020204" pitchFamily="34" charset="0"/>
              <a:buChar char="•"/>
            </a:pPr>
            <a:r>
              <a:rPr lang="it-IT" sz="3000"/>
              <a:t>Provide rubrics</a:t>
            </a:r>
          </a:p>
          <a:p>
            <a:pPr marL="285750" indent="-285750">
              <a:buFont typeface="Arial" panose="020B0604020202020204" pitchFamily="34" charset="0"/>
              <a:buChar char="•"/>
            </a:pPr>
            <a:r>
              <a:rPr lang="it-IT" sz="3000"/>
              <a:t>Provide targeted feedback</a:t>
            </a:r>
          </a:p>
          <a:p>
            <a:pPr marL="285750" indent="-285750">
              <a:buFont typeface="Arial" panose="020B0604020202020204" pitchFamily="34" charset="0"/>
              <a:buChar char="•"/>
            </a:pPr>
            <a:r>
              <a:rPr lang="it-IT" sz="3000"/>
              <a:t>Be fair</a:t>
            </a:r>
          </a:p>
          <a:p>
            <a:pPr marL="285750" indent="-285750">
              <a:buFont typeface="Arial" panose="020B0604020202020204" pitchFamily="34" charset="0"/>
              <a:buChar char="•"/>
            </a:pPr>
            <a:r>
              <a:rPr lang="it-IT" sz="3000">
                <a:solidFill>
                  <a:schemeClr val="bg1"/>
                </a:solidFill>
              </a:rPr>
              <a:t>Educate students about the ways we explain success and failure</a:t>
            </a:r>
          </a:p>
          <a:p>
            <a:pPr marL="285750" indent="-285750">
              <a:buFont typeface="Arial" panose="020B0604020202020204" pitchFamily="34" charset="0"/>
              <a:buChar char="•"/>
            </a:pPr>
            <a:r>
              <a:rPr lang="it-IT" sz="3000">
                <a:solidFill>
                  <a:schemeClr val="bg1"/>
                </a:solidFill>
              </a:rPr>
              <a:t>Describe effective study strategies</a:t>
            </a:r>
          </a:p>
          <a:p>
            <a:pPr marL="285750" indent="-285750">
              <a:buFont typeface="Arial" panose="020B0604020202020204" pitchFamily="34" charset="0"/>
              <a:buChar char="•"/>
            </a:pPr>
            <a:r>
              <a:rPr lang="it-IT" sz="3000">
                <a:solidFill>
                  <a:schemeClr val="bg1"/>
                </a:solidFill>
              </a:rPr>
              <a:t>Strategies for self-efficacy</a:t>
            </a:r>
          </a:p>
          <a:p>
            <a:pPr marL="285750" indent="-285750">
              <a:buFont typeface="Arial" panose="020B0604020202020204" pitchFamily="34" charset="0"/>
              <a:buChar char="•"/>
            </a:pPr>
            <a:r>
              <a:rPr lang="it-IT" sz="3000">
                <a:solidFill>
                  <a:schemeClr val="bg1"/>
                </a:solidFill>
              </a:rPr>
              <a:t>Provide flexibility and control</a:t>
            </a:r>
          </a:p>
          <a:p>
            <a:pPr marL="285750" indent="-285750">
              <a:buFont typeface="Arial" panose="020B0604020202020204" pitchFamily="34" charset="0"/>
              <a:buChar char="•"/>
            </a:pPr>
            <a:r>
              <a:rPr lang="it-IT" sz="3000">
                <a:solidFill>
                  <a:schemeClr val="bg1"/>
                </a:solidFill>
              </a:rPr>
              <a:t>Give students an opportunity to reflect</a:t>
            </a:r>
          </a:p>
        </p:txBody>
      </p:sp>
      <p:sp>
        <p:nvSpPr>
          <p:cNvPr id="2" name="Rectangle 1">
            <a:extLst>
              <a:ext uri="{FF2B5EF4-FFF2-40B4-BE49-F238E27FC236}">
                <a16:creationId xmlns:a16="http://schemas.microsoft.com/office/drawing/2014/main" id="{A623AB78-B077-FE42-B722-B57B43943955}"/>
              </a:ext>
            </a:extLst>
          </p:cNvPr>
          <p:cNvSpPr/>
          <p:nvPr/>
        </p:nvSpPr>
        <p:spPr>
          <a:xfrm>
            <a:off x="3295287" y="160475"/>
            <a:ext cx="6437981" cy="707886"/>
          </a:xfrm>
          <a:prstGeom prst="rect">
            <a:avLst/>
          </a:prstGeom>
        </p:spPr>
        <p:txBody>
          <a:bodyPr wrap="none">
            <a:spAutoFit/>
          </a:bodyPr>
          <a:lstStyle/>
          <a:p>
            <a:r>
              <a:rPr lang="it-IT" sz="4000" b="1">
                <a:latin typeface="Corbel" panose="020B0503020204020204" pitchFamily="34" charset="0"/>
              </a:rPr>
              <a:t>Strategies to establish value</a:t>
            </a:r>
          </a:p>
        </p:txBody>
      </p:sp>
    </p:spTree>
    <p:extLst>
      <p:ext uri="{BB962C8B-B14F-4D97-AF65-F5344CB8AC3E}">
        <p14:creationId xmlns:p14="http://schemas.microsoft.com/office/powerpoint/2010/main" val="38115687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5225</TotalTime>
  <Words>6201</Words>
  <Application>Microsoft Macintosh PowerPoint</Application>
  <PresentationFormat>Widescreen</PresentationFormat>
  <Paragraphs>735</Paragraphs>
  <Slides>110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110</vt:i4>
      </vt:variant>
    </vt:vector>
  </HeadingPairs>
  <TitlesOfParts>
    <vt:vector size="115" baseType="lpstr">
      <vt:lpstr>Arial</vt:lpstr>
      <vt:lpstr>Calibri</vt:lpstr>
      <vt:lpstr>Calibri Light</vt:lpstr>
      <vt:lpstr>Corbel</vt:lpstr>
      <vt:lpstr>Office Theme</vt:lpstr>
      <vt:lpstr>ELIXIR-EXCELERATE  Train The Trainer</vt:lpstr>
      <vt:lpstr>Why are we here?</vt:lpstr>
      <vt:lpstr>PowerPoint Presentation</vt:lpstr>
      <vt:lpstr>PowerPoint Presentation</vt:lpstr>
      <vt:lpstr>PowerPoint Presentation</vt:lpstr>
      <vt:lpstr>How learning works</vt:lpstr>
      <vt:lpstr>What is learning?</vt:lpstr>
      <vt:lpstr>What is learning?</vt:lpstr>
      <vt:lpstr>What is learning?</vt:lpstr>
      <vt:lpstr>What is learning?</vt:lpstr>
      <vt:lpstr>How learning works</vt:lpstr>
      <vt:lpstr>How learning works: Seven research-based principles for smart teaching (Ambrose, et al. 2010)</vt:lpstr>
      <vt:lpstr>How learning works: Seven research-based principles for smart teaching (Ambrose, et al. 2010)</vt:lpstr>
      <vt:lpstr>How learning works: Seven research-based principles for smart teaching (Ambrose, et al. 2010)</vt:lpstr>
      <vt:lpstr>How learning works: Seven research-based principles for smart teaching (Ambrose, et al. 2010)</vt:lpstr>
      <vt:lpstr>How learning works: Seven research-based principles for smart teaching (Ambrose, et al. 2010)</vt:lpstr>
      <vt:lpstr>How learning works: Seven research-based principles for smart teaching (Ambrose, et al. 2010)</vt:lpstr>
      <vt:lpstr>How learning works: Seven research-based principles for smart teaching (Ambrose, et al. 2010)</vt:lpstr>
      <vt:lpstr>Our pedagogical model is based on the following concepts, ideas, and models:</vt:lpstr>
      <vt:lpstr>Teaching or Training?</vt:lpstr>
      <vt:lpstr>Adult learning or andragogy</vt:lpstr>
      <vt:lpstr>Compared to children, adults:</vt:lpstr>
      <vt:lpstr>Compared to children, adults:</vt:lpstr>
      <vt:lpstr>Compared to children, adults:</vt:lpstr>
      <vt:lpstr>Compared to children, adults:</vt:lpstr>
      <vt:lpstr>Compared to children, adults:</vt:lpstr>
      <vt:lpstr>Compared to children, adults:</vt:lpstr>
      <vt:lpstr>Compared to children, adults:</vt:lpstr>
      <vt:lpstr>PowerPoint Presentation</vt:lpstr>
      <vt:lpstr>PowerPoint Presentation</vt:lpstr>
      <vt:lpstr>How can we use the Bloom's hierarchy of cognitive skills in teaching and training?</vt:lpstr>
      <vt:lpstr>How can we use the Bloom's hierarchy of cognitive skills in teaching and training?</vt:lpstr>
      <vt:lpstr>Teaching objectives and Learning Outcomes</vt:lpstr>
      <vt:lpstr>In order to write learning outcomes, you can use the following scheme:</vt:lpstr>
      <vt:lpstr>In order to write learning outcomes, you can use the following scheme:</vt:lpstr>
      <vt:lpstr>In order to write learning outcomes, you can use the following scheme:</vt:lpstr>
      <vt:lpstr>In order to write learning outcomes, you can use the following scheme:</vt:lpstr>
      <vt:lpstr>In order to write learning outcomes, you can use the following scheme:</vt:lpstr>
      <vt:lpstr>Measurable verbs to assist you in writing and assessing learning outcomes</vt:lpstr>
      <vt:lpstr>Teaching objectives and Learning Outcomes</vt:lpstr>
      <vt:lpstr>The acquisition of skills: novice, competent practicionner, expert</vt:lpstr>
      <vt:lpstr>PowerPoint Presentation</vt:lpstr>
      <vt:lpstr>PowerPoint Presentation</vt:lpstr>
      <vt:lpstr>The acquisition of skills: novice, competent practicionner, expert</vt:lpstr>
      <vt:lpstr>The acquisition of skills: novice, competent practicionner, expert</vt:lpstr>
      <vt:lpstr>PowerPoint Presentation</vt:lpstr>
      <vt:lpstr>Novice, competent practitioner, expert: in what do they differ?</vt:lpstr>
      <vt:lpstr>Learners' prior knowledge and misconceptions</vt:lpstr>
      <vt:lpstr>PowerPoint Presentation</vt:lpstr>
      <vt:lpstr>PowerPoint Presentation</vt:lpstr>
      <vt:lpstr>Long-term vs working memory</vt:lpstr>
      <vt:lpstr>What can we do to make room in working memory?</vt:lpstr>
      <vt:lpstr>PowerPoint Presentation</vt:lpstr>
      <vt:lpstr>PowerPoint Presentation</vt:lpstr>
      <vt:lpstr>PowerPoint Presentation</vt:lpstr>
      <vt:lpstr>Other factors facilitating memory</vt:lpstr>
      <vt:lpstr>Other factors facilitating memory</vt:lpstr>
      <vt:lpstr>Other factors facilitating memory</vt:lpstr>
      <vt:lpstr>Other factors facilitating memory</vt:lpstr>
      <vt:lpstr>Other factors facilitating memory</vt:lpstr>
      <vt:lpstr>Other factors facilitating memory</vt:lpstr>
      <vt:lpstr>Other factors facilitating memory</vt:lpstr>
      <vt:lpstr>Cognitive load</vt:lpstr>
      <vt:lpstr>Cognitive load</vt:lpstr>
      <vt:lpstr>Cognitive load</vt:lpstr>
      <vt:lpstr>Cognitive load</vt:lpstr>
      <vt:lpstr>PowerPoint Presentation</vt:lpstr>
      <vt:lpstr>The Learning Environment</vt:lpstr>
      <vt:lpstr>PowerPoint Presentation</vt:lpstr>
      <vt:lpstr>Value</vt:lpstr>
      <vt:lpstr>Efficacy</vt:lpstr>
      <vt:lpstr>Efficacy</vt:lpstr>
      <vt:lpstr>Environment</vt:lpstr>
      <vt:lpstr>PowerPoint Presentation</vt:lpstr>
      <vt:lpstr>PowerPoint Presentation</vt:lpstr>
      <vt:lpstr>Session 2</vt:lpstr>
      <vt:lpstr>What makes a good training session?</vt:lpstr>
      <vt:lpstr>What makes a good trainer?</vt:lpstr>
      <vt:lpstr>What makes a good trainer? </vt:lpstr>
      <vt:lpstr>According to experiment described in (Willingham, 2009), effective teachers have two qualities: </vt:lpstr>
      <vt:lpstr>The GOBLET skills matrix for trainers</vt:lpstr>
      <vt:lpstr>PowerPoint Presentation</vt:lpstr>
      <vt:lpstr>The GOBLET skills matrix for trainers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Things that an instructor shouldn't do in a course (from Carpentry Instructor Training)</vt:lpstr>
      <vt:lpstr>Examples of techniques that you can use to promote engagement in training</vt:lpstr>
      <vt:lpstr>Activities and attitudes the instructor should keep to a minimum</vt:lpstr>
      <vt:lpstr>Activities and attitudes the instructor should promote</vt:lpstr>
      <vt:lpstr>Gamification</vt:lpstr>
      <vt:lpstr>Introductions and wrap-ups</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allegra.via@gmail.com</dc:creator>
  <cp:lastModifiedBy>allegra.via@gmail.com</cp:lastModifiedBy>
  <cp:revision>50</cp:revision>
  <dcterms:created xsi:type="dcterms:W3CDTF">2018-01-29T10:35:02Z</dcterms:created>
  <dcterms:modified xsi:type="dcterms:W3CDTF">2018-03-26T19:43:20Z</dcterms:modified>
</cp:coreProperties>
</file>

<file path=docProps/thumbnail.jpeg>
</file>